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263" r:id="rId5"/>
    <p:sldId id="259" r:id="rId6"/>
    <p:sldId id="271" r:id="rId7"/>
    <p:sldId id="264" r:id="rId8"/>
    <p:sldId id="285" r:id="rId9"/>
    <p:sldId id="265" r:id="rId10"/>
    <p:sldId id="286" r:id="rId11"/>
    <p:sldId id="287" r:id="rId12"/>
    <p:sldId id="288" r:id="rId13"/>
    <p:sldId id="289" r:id="rId14"/>
    <p:sldId id="290" r:id="rId15"/>
    <p:sldId id="266" r:id="rId16"/>
    <p:sldId id="262" r:id="rId17"/>
    <p:sldId id="267" r:id="rId18"/>
    <p:sldId id="268" r:id="rId19"/>
    <p:sldId id="269" r:id="rId20"/>
    <p:sldId id="261" r:id="rId21"/>
    <p:sldId id="276" r:id="rId22"/>
    <p:sldId id="280" r:id="rId23"/>
    <p:sldId id="275" r:id="rId24"/>
    <p:sldId id="277" r:id="rId25"/>
    <p:sldId id="278" r:id="rId26"/>
    <p:sldId id="279" r:id="rId27"/>
    <p:sldId id="282" r:id="rId28"/>
    <p:sldId id="283" r:id="rId29"/>
    <p:sldId id="260" r:id="rId30"/>
    <p:sldId id="274" r:id="rId31"/>
  </p:sldIdLst>
  <p:sldSz cx="18288000" cy="10287000"/>
  <p:notesSz cx="6858000" cy="9144000"/>
  <p:embeddedFontLst>
    <p:embeddedFont>
      <p:font typeface="Anton" pitchFamily="2" charset="0"/>
      <p:regular r:id="rId33"/>
    </p:embeddedFont>
    <p:embeddedFont>
      <p:font typeface="Raleway" pitchFamily="2" charset="0"/>
      <p:regular r:id="rId34"/>
      <p:bold r:id="rId35"/>
      <p:italic r:id="rId36"/>
      <p:boldItalic r:id="rId37"/>
    </p:embeddedFont>
    <p:embeddedFont>
      <p:font typeface="Raleway Bold"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3283" autoAdjust="0"/>
  </p:normalViewPr>
  <p:slideViewPr>
    <p:cSldViewPr>
      <p:cViewPr varScale="1">
        <p:scale>
          <a:sx n="69" d="100"/>
          <a:sy n="69" d="100"/>
        </p:scale>
        <p:origin x="83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0EC1F2-5172-447E-B6D5-A147D48E15B2}" type="datetimeFigureOut">
              <a:rPr lang="vi-VN" smtClean="0"/>
              <a:t>20/04/2025</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5D5B5-B06F-4717-8316-E690B865EB67}" type="slidenum">
              <a:rPr lang="vi-VN" smtClean="0"/>
              <a:t>‹#›</a:t>
            </a:fld>
            <a:endParaRPr lang="vi-VN"/>
          </a:p>
        </p:txBody>
      </p:sp>
    </p:spTree>
    <p:extLst>
      <p:ext uri="{BB962C8B-B14F-4D97-AF65-F5344CB8AC3E}">
        <p14:creationId xmlns:p14="http://schemas.microsoft.com/office/powerpoint/2010/main" val="295140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Diễn</a:t>
            </a:r>
            <a:r>
              <a:rPr lang="en-US" dirty="0"/>
              <a:t> </a:t>
            </a:r>
            <a:r>
              <a:rPr lang="en-US" dirty="0" err="1"/>
              <a:t>giải</a:t>
            </a:r>
            <a:r>
              <a:rPr lang="en-US" dirty="0"/>
              <a:t> </a:t>
            </a:r>
            <a:r>
              <a:rPr lang="en-US" dirty="0" err="1"/>
              <a:t>thêm</a:t>
            </a:r>
            <a:r>
              <a:rPr lang="en-US" dirty="0"/>
              <a:t>:</a:t>
            </a:r>
          </a:p>
          <a:p>
            <a:pPr marL="228600" indent="-228600">
              <a:buFontTx/>
              <a:buAutoNum type="arabicPeriod"/>
            </a:pPr>
            <a:r>
              <a:rPr lang="en-US" dirty="0" err="1"/>
              <a:t>Ngăn</a:t>
            </a:r>
            <a:r>
              <a:rPr lang="en-US" dirty="0"/>
              <a:t> </a:t>
            </a:r>
            <a:r>
              <a:rPr lang="en-US" dirty="0" err="1"/>
              <a:t>ngừa</a:t>
            </a:r>
            <a:r>
              <a:rPr lang="en-US" dirty="0"/>
              <a:t> </a:t>
            </a:r>
            <a:r>
              <a:rPr lang="en-US" dirty="0" err="1"/>
              <a:t>những</a:t>
            </a:r>
            <a:r>
              <a:rPr lang="en-US" dirty="0"/>
              <a:t> </a:t>
            </a:r>
            <a:r>
              <a:rPr lang="en-US" dirty="0" err="1"/>
              <a:t>biến</a:t>
            </a:r>
            <a:r>
              <a:rPr lang="en-US" dirty="0"/>
              <a:t> </a:t>
            </a:r>
            <a:r>
              <a:rPr lang="en-US" dirty="0" err="1"/>
              <a:t>chứng</a:t>
            </a:r>
            <a:r>
              <a:rPr lang="en-US" dirty="0"/>
              <a:t> </a:t>
            </a:r>
            <a:r>
              <a:rPr lang="en-US" dirty="0" err="1"/>
              <a:t>quan</a:t>
            </a:r>
            <a:r>
              <a:rPr lang="en-US" dirty="0"/>
              <a:t> </a:t>
            </a:r>
            <a:r>
              <a:rPr lang="en-US" dirty="0" err="1"/>
              <a:t>trọng</a:t>
            </a:r>
            <a:r>
              <a:rPr lang="en-US" dirty="0"/>
              <a:t>, </a:t>
            </a:r>
            <a:r>
              <a:rPr lang="en-US" dirty="0" err="1"/>
              <a:t>lý</a:t>
            </a:r>
            <a:r>
              <a:rPr lang="en-US" dirty="0"/>
              <a:t> do </a:t>
            </a:r>
            <a:r>
              <a:rPr lang="en-US" dirty="0" err="1"/>
              <a:t>nhiều</a:t>
            </a:r>
            <a:r>
              <a:rPr lang="en-US" dirty="0"/>
              <a:t> </a:t>
            </a:r>
            <a:r>
              <a:rPr lang="en-US" dirty="0" err="1"/>
              <a:t>bệnh</a:t>
            </a:r>
            <a:r>
              <a:rPr lang="en-US" dirty="0"/>
              <a:t> </a:t>
            </a:r>
            <a:r>
              <a:rPr lang="en-US" dirty="0" err="1"/>
              <a:t>về</a:t>
            </a:r>
            <a:r>
              <a:rPr lang="en-US" dirty="0"/>
              <a:t> </a:t>
            </a:r>
            <a:r>
              <a:rPr lang="en-US" dirty="0" err="1"/>
              <a:t>mắt</a:t>
            </a:r>
            <a:r>
              <a:rPr lang="en-US" dirty="0"/>
              <a:t> </a:t>
            </a:r>
            <a:r>
              <a:rPr lang="en-US" dirty="0" err="1"/>
              <a:t>nếu</a:t>
            </a:r>
            <a:r>
              <a:rPr lang="en-US" dirty="0"/>
              <a:t> </a:t>
            </a:r>
            <a:r>
              <a:rPr lang="en-US" dirty="0" err="1"/>
              <a:t>không</a:t>
            </a:r>
            <a:r>
              <a:rPr lang="en-US" dirty="0"/>
              <a:t> </a:t>
            </a:r>
            <a:r>
              <a:rPr lang="en-US" dirty="0" err="1"/>
              <a:t>được</a:t>
            </a:r>
            <a:r>
              <a:rPr lang="en-US" dirty="0"/>
              <a:t> </a:t>
            </a:r>
            <a:r>
              <a:rPr lang="en-US" dirty="0" err="1"/>
              <a:t>phát</a:t>
            </a:r>
            <a:r>
              <a:rPr lang="en-US" dirty="0"/>
              <a:t> </a:t>
            </a:r>
            <a:r>
              <a:rPr lang="en-US" dirty="0" err="1"/>
              <a:t>hiện</a:t>
            </a:r>
            <a:r>
              <a:rPr lang="en-US" dirty="0"/>
              <a:t> </a:t>
            </a:r>
            <a:r>
              <a:rPr lang="en-US" dirty="0" err="1"/>
              <a:t>sớm</a:t>
            </a:r>
            <a:r>
              <a:rPr lang="en-US" dirty="0"/>
              <a:t> </a:t>
            </a:r>
            <a:r>
              <a:rPr lang="en-US" dirty="0" err="1"/>
              <a:t>sẽ</a:t>
            </a:r>
            <a:r>
              <a:rPr lang="en-US" dirty="0"/>
              <a:t> </a:t>
            </a:r>
            <a:r>
              <a:rPr lang="en-US" dirty="0" err="1"/>
              <a:t>dẫn</a:t>
            </a:r>
            <a:r>
              <a:rPr lang="en-US" dirty="0"/>
              <a:t> </a:t>
            </a:r>
            <a:r>
              <a:rPr lang="en-US" dirty="0" err="1"/>
              <a:t>đến</a:t>
            </a:r>
            <a:r>
              <a:rPr lang="en-US" dirty="0"/>
              <a:t> </a:t>
            </a:r>
            <a:r>
              <a:rPr lang="en-US" dirty="0" err="1"/>
              <a:t>mù</a:t>
            </a:r>
            <a:r>
              <a:rPr lang="en-US" dirty="0"/>
              <a:t> </a:t>
            </a:r>
            <a:r>
              <a:rPr lang="en-US" dirty="0" err="1"/>
              <a:t>loà</a:t>
            </a:r>
            <a:r>
              <a:rPr lang="en-US" dirty="0"/>
              <a:t> </a:t>
            </a:r>
            <a:r>
              <a:rPr lang="en-US" dirty="0" err="1"/>
              <a:t>chẳng</a:t>
            </a:r>
            <a:r>
              <a:rPr lang="en-US" dirty="0"/>
              <a:t> </a:t>
            </a:r>
            <a:r>
              <a:rPr lang="en-US" dirty="0" err="1"/>
              <a:t>hạn</a:t>
            </a:r>
            <a:r>
              <a:rPr lang="en-US" dirty="0"/>
              <a:t> </a:t>
            </a:r>
            <a:r>
              <a:rPr lang="en-US" dirty="0" err="1"/>
              <a:t>như</a:t>
            </a:r>
            <a:r>
              <a:rPr lang="en-US" dirty="0"/>
              <a:t> </a:t>
            </a:r>
            <a:r>
              <a:rPr lang="en-US" dirty="0" err="1"/>
              <a:t>cận</a:t>
            </a:r>
            <a:r>
              <a:rPr lang="en-US" dirty="0"/>
              <a:t> </a:t>
            </a:r>
            <a:r>
              <a:rPr lang="en-US" dirty="0" err="1"/>
              <a:t>thị</a:t>
            </a:r>
            <a:r>
              <a:rPr lang="en-US" dirty="0"/>
              <a:t> </a:t>
            </a:r>
            <a:r>
              <a:rPr lang="en-US" dirty="0" err="1"/>
              <a:t>hoặc</a:t>
            </a:r>
            <a:r>
              <a:rPr lang="en-US" dirty="0"/>
              <a:t>  </a:t>
            </a:r>
            <a:r>
              <a:rPr lang="en-US" dirty="0" err="1"/>
              <a:t>đục</a:t>
            </a:r>
            <a:r>
              <a:rPr lang="en-US" dirty="0"/>
              <a:t> </a:t>
            </a:r>
            <a:r>
              <a:rPr lang="en-US" dirty="0" err="1"/>
              <a:t>thuỷ</a:t>
            </a:r>
            <a:r>
              <a:rPr lang="en-US" dirty="0"/>
              <a:t> </a:t>
            </a:r>
            <a:r>
              <a:rPr lang="en-US" dirty="0" err="1"/>
              <a:t>tinh</a:t>
            </a:r>
            <a:r>
              <a:rPr lang="en-US" dirty="0"/>
              <a:t> </a:t>
            </a:r>
            <a:r>
              <a:rPr lang="en-US" dirty="0" err="1"/>
              <a:t>thể</a:t>
            </a:r>
            <a:endParaRPr lang="en-US" dirty="0"/>
          </a:p>
          <a:p>
            <a:pPr marL="228600" indent="-228600">
              <a:buFontTx/>
              <a:buAutoNum type="arabicPeriod"/>
            </a:pPr>
            <a:r>
              <a:rPr lang="en-US" dirty="0"/>
              <a:t> </a:t>
            </a:r>
            <a:r>
              <a:rPr lang="en-US" dirty="0" err="1"/>
              <a:t>Tăng</a:t>
            </a:r>
            <a:r>
              <a:rPr lang="en-US" dirty="0"/>
              <a:t> </a:t>
            </a:r>
            <a:r>
              <a:rPr lang="en-US" dirty="0" err="1"/>
              <a:t>hiệu</a:t>
            </a:r>
            <a:r>
              <a:rPr lang="en-US" dirty="0"/>
              <a:t> </a:t>
            </a:r>
            <a:r>
              <a:rPr lang="en-US" dirty="0" err="1"/>
              <a:t>quả</a:t>
            </a:r>
            <a:r>
              <a:rPr lang="en-US" dirty="0"/>
              <a:t> </a:t>
            </a:r>
            <a:r>
              <a:rPr lang="en-US" dirty="0" err="1"/>
              <a:t>điều</a:t>
            </a:r>
            <a:r>
              <a:rPr lang="en-US" dirty="0"/>
              <a:t> </a:t>
            </a:r>
            <a:r>
              <a:rPr lang="en-US" dirty="0" err="1"/>
              <a:t>trị</a:t>
            </a:r>
            <a:r>
              <a:rPr lang="en-US" dirty="0"/>
              <a:t> </a:t>
            </a:r>
            <a:r>
              <a:rPr lang="en-US" dirty="0" err="1"/>
              <a:t>khi</a:t>
            </a:r>
            <a:r>
              <a:rPr lang="en-US" dirty="0"/>
              <a:t> </a:t>
            </a:r>
            <a:r>
              <a:rPr lang="en-US" dirty="0" err="1"/>
              <a:t>phát</a:t>
            </a:r>
            <a:r>
              <a:rPr lang="en-US" dirty="0"/>
              <a:t> </a:t>
            </a:r>
            <a:r>
              <a:rPr lang="en-US" dirty="0" err="1"/>
              <a:t>hiện</a:t>
            </a:r>
            <a:r>
              <a:rPr lang="en-US" dirty="0"/>
              <a:t> </a:t>
            </a:r>
            <a:r>
              <a:rPr lang="en-US" dirty="0" err="1"/>
              <a:t>sớm</a:t>
            </a:r>
            <a:r>
              <a:rPr lang="en-US" dirty="0"/>
              <a:t> </a:t>
            </a:r>
            <a:r>
              <a:rPr lang="en-US" dirty="0" err="1"/>
              <a:t>giúp</a:t>
            </a:r>
            <a:r>
              <a:rPr lang="en-US" dirty="0"/>
              <a:t> </a:t>
            </a:r>
            <a:r>
              <a:rPr lang="en-US" dirty="0" err="1"/>
              <a:t>bác</a:t>
            </a:r>
            <a:r>
              <a:rPr lang="en-US" dirty="0"/>
              <a:t> </a:t>
            </a:r>
            <a:r>
              <a:rPr lang="en-US" dirty="0" err="1"/>
              <a:t>sĩ</a:t>
            </a:r>
            <a:r>
              <a:rPr lang="en-US" dirty="0"/>
              <a:t> can </a:t>
            </a:r>
            <a:r>
              <a:rPr lang="en-US" dirty="0" err="1"/>
              <a:t>thiệp</a:t>
            </a:r>
            <a:r>
              <a:rPr lang="en-US" dirty="0"/>
              <a:t> </a:t>
            </a:r>
            <a:r>
              <a:rPr lang="en-US" dirty="0" err="1"/>
              <a:t>đúng</a:t>
            </a:r>
            <a:r>
              <a:rPr lang="en-US" dirty="0"/>
              <a:t> </a:t>
            </a:r>
            <a:r>
              <a:rPr lang="en-US" dirty="0" err="1"/>
              <a:t>thời</a:t>
            </a:r>
            <a:r>
              <a:rPr lang="en-US" dirty="0"/>
              <a:t> </a:t>
            </a:r>
            <a:r>
              <a:rPr lang="en-US" dirty="0" err="1"/>
              <a:t>điểm</a:t>
            </a:r>
            <a:r>
              <a:rPr lang="en-US" dirty="0"/>
              <a:t>, </a:t>
            </a:r>
            <a:r>
              <a:rPr lang="en-US" dirty="0" err="1"/>
              <a:t>giúp</a:t>
            </a:r>
            <a:r>
              <a:rPr lang="en-US" dirty="0"/>
              <a:t> </a:t>
            </a:r>
            <a:r>
              <a:rPr lang="en-US" dirty="0" err="1"/>
              <a:t>điều</a:t>
            </a:r>
            <a:r>
              <a:rPr lang="en-US" dirty="0"/>
              <a:t> </a:t>
            </a:r>
            <a:r>
              <a:rPr lang="en-US" dirty="0" err="1"/>
              <a:t>trị</a:t>
            </a:r>
            <a:r>
              <a:rPr lang="en-US" dirty="0"/>
              <a:t> </a:t>
            </a:r>
            <a:r>
              <a:rPr lang="en-US" dirty="0" err="1"/>
              <a:t>nhanh</a:t>
            </a:r>
            <a:r>
              <a:rPr lang="en-US" dirty="0"/>
              <a:t> </a:t>
            </a:r>
            <a:r>
              <a:rPr lang="en-US" dirty="0" err="1"/>
              <a:t>hơn</a:t>
            </a:r>
            <a:r>
              <a:rPr lang="en-US" dirty="0"/>
              <a:t> – </a:t>
            </a:r>
            <a:r>
              <a:rPr lang="en-US" dirty="0" err="1"/>
              <a:t>ít</a:t>
            </a:r>
            <a:r>
              <a:rPr lang="en-US" dirty="0"/>
              <a:t> </a:t>
            </a:r>
            <a:r>
              <a:rPr lang="en-US" dirty="0" err="1"/>
              <a:t>tốn</a:t>
            </a:r>
            <a:r>
              <a:rPr lang="en-US" dirty="0"/>
              <a:t> </a:t>
            </a:r>
            <a:r>
              <a:rPr lang="en-US" dirty="0" err="1"/>
              <a:t>kém</a:t>
            </a:r>
            <a:r>
              <a:rPr lang="en-US" dirty="0"/>
              <a:t> chi </a:t>
            </a:r>
            <a:r>
              <a:rPr lang="en-US" dirty="0" err="1"/>
              <a:t>phí</a:t>
            </a:r>
            <a:r>
              <a:rPr lang="en-US" dirty="0"/>
              <a:t> </a:t>
            </a:r>
            <a:r>
              <a:rPr lang="en-US" dirty="0" err="1"/>
              <a:t>hơn</a:t>
            </a:r>
            <a:r>
              <a:rPr lang="en-US" dirty="0"/>
              <a:t> </a:t>
            </a:r>
          </a:p>
          <a:p>
            <a:pPr marL="228600" indent="-228600">
              <a:buFontTx/>
              <a:buAutoNum type="arabicPeriod"/>
            </a:pPr>
            <a:r>
              <a:rPr lang="en-US" dirty="0" err="1"/>
              <a:t>Giảm</a:t>
            </a:r>
            <a:r>
              <a:rPr lang="en-US" dirty="0"/>
              <a:t> </a:t>
            </a:r>
            <a:r>
              <a:rPr lang="en-US" dirty="0" err="1"/>
              <a:t>gánh</a:t>
            </a:r>
            <a:r>
              <a:rPr lang="en-US" dirty="0"/>
              <a:t> </a:t>
            </a:r>
            <a:r>
              <a:rPr lang="en-US" dirty="0" err="1"/>
              <a:t>nặng</a:t>
            </a:r>
            <a:r>
              <a:rPr lang="en-US" dirty="0"/>
              <a:t> </a:t>
            </a:r>
            <a:r>
              <a:rPr lang="en-US" dirty="0" err="1"/>
              <a:t>cho</a:t>
            </a:r>
            <a:r>
              <a:rPr lang="en-US" dirty="0"/>
              <a:t> </a:t>
            </a:r>
            <a:r>
              <a:rPr lang="en-US" dirty="0" err="1"/>
              <a:t>hệ</a:t>
            </a:r>
            <a:r>
              <a:rPr lang="en-US" dirty="0"/>
              <a:t> </a:t>
            </a:r>
            <a:r>
              <a:rPr lang="en-US" dirty="0" err="1"/>
              <a:t>thống</a:t>
            </a:r>
            <a:r>
              <a:rPr lang="en-US" dirty="0"/>
              <a:t> y </a:t>
            </a:r>
            <a:r>
              <a:rPr lang="en-US" dirty="0" err="1"/>
              <a:t>tế</a:t>
            </a:r>
            <a:r>
              <a:rPr lang="en-US" dirty="0"/>
              <a:t> </a:t>
            </a:r>
            <a:r>
              <a:rPr lang="en-US" dirty="0" err="1"/>
              <a:t>vì</a:t>
            </a:r>
            <a:r>
              <a:rPr lang="en-US" dirty="0"/>
              <a:t> </a:t>
            </a:r>
            <a:r>
              <a:rPr lang="en-US" dirty="0" err="1"/>
              <a:t>khi</a:t>
            </a:r>
            <a:r>
              <a:rPr lang="en-US" dirty="0"/>
              <a:t> </a:t>
            </a:r>
            <a:r>
              <a:rPr lang="en-US" dirty="0" err="1"/>
              <a:t>được</a:t>
            </a:r>
            <a:r>
              <a:rPr lang="en-US" dirty="0"/>
              <a:t> </a:t>
            </a:r>
            <a:r>
              <a:rPr lang="en-US" dirty="0" err="1"/>
              <a:t>phát</a:t>
            </a:r>
            <a:r>
              <a:rPr lang="en-US" dirty="0"/>
              <a:t> </a:t>
            </a:r>
            <a:r>
              <a:rPr lang="en-US" dirty="0" err="1"/>
              <a:t>hiện</a:t>
            </a:r>
            <a:r>
              <a:rPr lang="en-US" dirty="0"/>
              <a:t> </a:t>
            </a:r>
            <a:r>
              <a:rPr lang="en-US" dirty="0" err="1"/>
              <a:t>và</a:t>
            </a:r>
            <a:r>
              <a:rPr lang="en-US" dirty="0"/>
              <a:t> </a:t>
            </a:r>
            <a:r>
              <a:rPr lang="en-US" dirty="0" err="1"/>
              <a:t>điều</a:t>
            </a:r>
            <a:r>
              <a:rPr lang="en-US" dirty="0"/>
              <a:t> </a:t>
            </a:r>
            <a:r>
              <a:rPr lang="en-US" dirty="0" err="1"/>
              <a:t>trị</a:t>
            </a:r>
            <a:r>
              <a:rPr lang="en-US" dirty="0"/>
              <a:t> </a:t>
            </a:r>
            <a:r>
              <a:rPr lang="en-US" dirty="0" err="1"/>
              <a:t>sớm</a:t>
            </a:r>
            <a:r>
              <a:rPr lang="en-US" dirty="0"/>
              <a:t> </a:t>
            </a:r>
            <a:r>
              <a:rPr lang="en-US" dirty="0" err="1"/>
              <a:t>giúp</a:t>
            </a:r>
            <a:r>
              <a:rPr lang="en-US" dirty="0"/>
              <a:t> </a:t>
            </a:r>
            <a:r>
              <a:rPr lang="en-US" dirty="0" err="1"/>
              <a:t>giảm</a:t>
            </a:r>
            <a:r>
              <a:rPr lang="en-US" dirty="0"/>
              <a:t> chi </a:t>
            </a:r>
            <a:r>
              <a:rPr lang="en-US" dirty="0" err="1"/>
              <a:t>phí</a:t>
            </a:r>
            <a:r>
              <a:rPr lang="en-US" dirty="0"/>
              <a:t>, </a:t>
            </a:r>
            <a:r>
              <a:rPr lang="en-US" dirty="0" err="1"/>
              <a:t>tránh</a:t>
            </a:r>
            <a:r>
              <a:rPr lang="en-US" dirty="0"/>
              <a:t> </a:t>
            </a:r>
            <a:r>
              <a:rPr lang="en-US" dirty="0" err="1"/>
              <a:t>việc</a:t>
            </a:r>
            <a:r>
              <a:rPr lang="en-US" dirty="0"/>
              <a:t> </a:t>
            </a:r>
            <a:r>
              <a:rPr lang="en-US" dirty="0" err="1"/>
              <a:t>quá</a:t>
            </a:r>
            <a:r>
              <a:rPr lang="en-US" dirty="0"/>
              <a:t> </a:t>
            </a:r>
            <a:r>
              <a:rPr lang="en-US" dirty="0" err="1"/>
              <a:t>tải</a:t>
            </a:r>
            <a:r>
              <a:rPr lang="en-US" dirty="0"/>
              <a:t> </a:t>
            </a:r>
            <a:r>
              <a:rPr lang="en-US" dirty="0" err="1"/>
              <a:t>bệnh</a:t>
            </a:r>
            <a:r>
              <a:rPr lang="en-US" dirty="0"/>
              <a:t> </a:t>
            </a:r>
            <a:r>
              <a:rPr lang="en-US" dirty="0" err="1"/>
              <a:t>viện</a:t>
            </a:r>
            <a:r>
              <a:rPr lang="en-US" dirty="0"/>
              <a:t> </a:t>
            </a:r>
            <a:r>
              <a:rPr lang="en-US" dirty="0" err="1"/>
              <a:t>và</a:t>
            </a:r>
            <a:r>
              <a:rPr lang="en-US" dirty="0"/>
              <a:t> </a:t>
            </a:r>
            <a:r>
              <a:rPr lang="en-US" dirty="0" err="1"/>
              <a:t>hạn</a:t>
            </a:r>
            <a:r>
              <a:rPr lang="en-US" dirty="0"/>
              <a:t> </a:t>
            </a:r>
            <a:r>
              <a:rPr lang="en-US" dirty="0" err="1"/>
              <a:t>chế</a:t>
            </a:r>
            <a:r>
              <a:rPr lang="en-US" dirty="0"/>
              <a:t> </a:t>
            </a:r>
            <a:r>
              <a:rPr lang="en-US" dirty="0" err="1"/>
              <a:t>các</a:t>
            </a:r>
            <a:r>
              <a:rPr lang="en-US" dirty="0"/>
              <a:t> ca </a:t>
            </a:r>
            <a:r>
              <a:rPr lang="en-US" dirty="0" err="1"/>
              <a:t>phẫu</a:t>
            </a:r>
            <a:r>
              <a:rPr lang="en-US" dirty="0"/>
              <a:t> </a:t>
            </a:r>
            <a:r>
              <a:rPr lang="en-US" dirty="0" err="1"/>
              <a:t>thuật</a:t>
            </a:r>
            <a:r>
              <a:rPr lang="en-US" dirty="0"/>
              <a:t> </a:t>
            </a:r>
            <a:r>
              <a:rPr lang="en-US" dirty="0" err="1"/>
              <a:t>muộn</a:t>
            </a:r>
            <a:r>
              <a:rPr lang="en-US" dirty="0"/>
              <a:t> </a:t>
            </a:r>
            <a:r>
              <a:rPr lang="en-US" dirty="0" err="1"/>
              <a:t>gây</a:t>
            </a:r>
            <a:r>
              <a:rPr lang="en-US" dirty="0"/>
              <a:t> </a:t>
            </a:r>
            <a:r>
              <a:rPr lang="en-US" dirty="0" err="1"/>
              <a:t>phức</a:t>
            </a:r>
            <a:r>
              <a:rPr lang="en-US" dirty="0"/>
              <a:t> </a:t>
            </a:r>
            <a:r>
              <a:rPr lang="en-US" dirty="0" err="1"/>
              <a:t>tạp</a:t>
            </a:r>
            <a:r>
              <a:rPr lang="en-US" dirty="0"/>
              <a:t> </a:t>
            </a:r>
            <a:r>
              <a:rPr lang="en-US" dirty="0" err="1"/>
              <a:t>cho</a:t>
            </a:r>
            <a:r>
              <a:rPr lang="en-US" dirty="0"/>
              <a:t> </a:t>
            </a:r>
            <a:r>
              <a:rPr lang="en-US" dirty="0" err="1"/>
              <a:t>các</a:t>
            </a:r>
            <a:r>
              <a:rPr lang="en-US" dirty="0"/>
              <a:t> y </a:t>
            </a:r>
            <a:r>
              <a:rPr lang="en-US" dirty="0" err="1"/>
              <a:t>bác</a:t>
            </a:r>
            <a:r>
              <a:rPr lang="en-US" dirty="0"/>
              <a:t> </a:t>
            </a:r>
            <a:r>
              <a:rPr lang="en-US" dirty="0" err="1"/>
              <a:t>sĩ</a:t>
            </a:r>
            <a:endParaRPr lang="en-US" dirty="0"/>
          </a:p>
          <a:p>
            <a:pPr marL="228600" indent="-228600">
              <a:buFontTx/>
              <a:buAutoNum type="arabicPeriod"/>
            </a:pPr>
            <a:r>
              <a:rPr lang="en-US" dirty="0"/>
              <a:t>Bảo </a:t>
            </a:r>
            <a:r>
              <a:rPr lang="en-US" dirty="0" err="1"/>
              <a:t>vệ</a:t>
            </a:r>
            <a:r>
              <a:rPr lang="en-US" dirty="0"/>
              <a:t> </a:t>
            </a:r>
            <a:r>
              <a:rPr lang="en-US" dirty="0" err="1"/>
              <a:t>chất</a:t>
            </a:r>
            <a:r>
              <a:rPr lang="en-US" dirty="0"/>
              <a:t> </a:t>
            </a:r>
            <a:r>
              <a:rPr lang="en-US" dirty="0" err="1"/>
              <a:t>lượng</a:t>
            </a:r>
            <a:r>
              <a:rPr lang="en-US" dirty="0"/>
              <a:t> </a:t>
            </a:r>
            <a:r>
              <a:rPr lang="en-US" dirty="0" err="1"/>
              <a:t>cuộc</a:t>
            </a:r>
            <a:r>
              <a:rPr lang="en-US" dirty="0"/>
              <a:t> </a:t>
            </a:r>
            <a:r>
              <a:rPr lang="en-US" dirty="0" err="1"/>
              <a:t>sống</a:t>
            </a:r>
            <a:r>
              <a:rPr lang="en-US" dirty="0"/>
              <a:t>. Thị </a:t>
            </a:r>
            <a:r>
              <a:rPr lang="en-US" dirty="0" err="1"/>
              <a:t>lực</a:t>
            </a:r>
            <a:r>
              <a:rPr lang="en-US" dirty="0"/>
              <a:t> </a:t>
            </a:r>
            <a:r>
              <a:rPr lang="en-US" dirty="0" err="1"/>
              <a:t>gây</a:t>
            </a:r>
            <a:r>
              <a:rPr lang="en-US" dirty="0"/>
              <a:t> </a:t>
            </a:r>
            <a:r>
              <a:rPr lang="en-US" dirty="0" err="1"/>
              <a:t>ảnh</a:t>
            </a:r>
            <a:r>
              <a:rPr lang="en-US" dirty="0"/>
              <a:t> </a:t>
            </a:r>
            <a:r>
              <a:rPr lang="en-US" dirty="0" err="1"/>
              <a:t>hưởng</a:t>
            </a:r>
            <a:r>
              <a:rPr lang="en-US" dirty="0"/>
              <a:t> </a:t>
            </a:r>
            <a:r>
              <a:rPr lang="en-US" dirty="0" err="1"/>
              <a:t>trực</a:t>
            </a:r>
            <a:r>
              <a:rPr lang="en-US" dirty="0"/>
              <a:t> </a:t>
            </a:r>
            <a:r>
              <a:rPr lang="en-US" dirty="0" err="1"/>
              <a:t>tiếp</a:t>
            </a:r>
            <a:r>
              <a:rPr lang="en-US" dirty="0"/>
              <a:t> </a:t>
            </a:r>
            <a:r>
              <a:rPr lang="en-US" dirty="0" err="1"/>
              <a:t>đến</a:t>
            </a:r>
            <a:r>
              <a:rPr lang="en-US" dirty="0"/>
              <a:t> </a:t>
            </a:r>
            <a:r>
              <a:rPr lang="en-US" dirty="0" err="1"/>
              <a:t>khả</a:t>
            </a:r>
            <a:r>
              <a:rPr lang="en-US" dirty="0"/>
              <a:t> </a:t>
            </a:r>
            <a:r>
              <a:rPr lang="en-US" dirty="0" err="1"/>
              <a:t>năng</a:t>
            </a:r>
            <a:r>
              <a:rPr lang="en-US" dirty="0"/>
              <a:t> </a:t>
            </a:r>
            <a:r>
              <a:rPr lang="en-US" dirty="0" err="1"/>
              <a:t>học</a:t>
            </a:r>
            <a:r>
              <a:rPr lang="en-US" dirty="0"/>
              <a:t> </a:t>
            </a:r>
            <a:r>
              <a:rPr lang="en-US" dirty="0" err="1"/>
              <a:t>tạp</a:t>
            </a:r>
            <a:r>
              <a:rPr lang="en-US" dirty="0"/>
              <a:t> </a:t>
            </a:r>
            <a:r>
              <a:rPr lang="en-US" dirty="0" err="1"/>
              <a:t>và</a:t>
            </a:r>
            <a:r>
              <a:rPr lang="en-US" dirty="0"/>
              <a:t> </a:t>
            </a:r>
            <a:r>
              <a:rPr lang="en-US" dirty="0" err="1"/>
              <a:t>làm</a:t>
            </a:r>
            <a:r>
              <a:rPr lang="en-US" dirty="0"/>
              <a:t> </a:t>
            </a:r>
            <a:r>
              <a:rPr lang="en-US" dirty="0" err="1"/>
              <a:t>việc</a:t>
            </a:r>
            <a:r>
              <a:rPr lang="en-US" dirty="0"/>
              <a:t>, </a:t>
            </a:r>
            <a:r>
              <a:rPr lang="en-US" dirty="0" err="1"/>
              <a:t>sinh</a:t>
            </a:r>
            <a:r>
              <a:rPr lang="en-US" dirty="0"/>
              <a:t> </a:t>
            </a:r>
            <a:r>
              <a:rPr lang="en-US" dirty="0" err="1"/>
              <a:t>hoạt</a:t>
            </a:r>
            <a:r>
              <a:rPr lang="en-US" dirty="0"/>
              <a:t> </a:t>
            </a:r>
            <a:r>
              <a:rPr lang="en-US" dirty="0" err="1"/>
              <a:t>hằng</a:t>
            </a:r>
            <a:r>
              <a:rPr lang="en-US" dirty="0"/>
              <a:t> </a:t>
            </a:r>
            <a:r>
              <a:rPr lang="en-US" dirty="0" err="1"/>
              <a:t>ngày</a:t>
            </a:r>
            <a:r>
              <a:rPr lang="en-US" dirty="0"/>
              <a:t> </a:t>
            </a:r>
            <a:r>
              <a:rPr lang="en-US" dirty="0" err="1"/>
              <a:t>nên</a:t>
            </a:r>
            <a:r>
              <a:rPr lang="en-US" dirty="0"/>
              <a:t> </a:t>
            </a:r>
            <a:r>
              <a:rPr lang="en-US" dirty="0" err="1"/>
              <a:t>phát</a:t>
            </a:r>
            <a:r>
              <a:rPr lang="en-US" dirty="0"/>
              <a:t> </a:t>
            </a:r>
            <a:r>
              <a:rPr lang="en-US" dirty="0" err="1"/>
              <a:t>hiện</a:t>
            </a:r>
            <a:r>
              <a:rPr lang="en-US" dirty="0"/>
              <a:t> </a:t>
            </a:r>
            <a:r>
              <a:rPr lang="en-US" dirty="0" err="1"/>
              <a:t>bệnh</a:t>
            </a:r>
            <a:r>
              <a:rPr lang="en-US" dirty="0"/>
              <a:t> </a:t>
            </a:r>
            <a:r>
              <a:rPr lang="en-US" dirty="0" err="1"/>
              <a:t>sớm</a:t>
            </a:r>
            <a:r>
              <a:rPr lang="en-US" dirty="0"/>
              <a:t> </a:t>
            </a:r>
            <a:r>
              <a:rPr lang="en-US" dirty="0" err="1"/>
              <a:t>thì</a:t>
            </a:r>
            <a:r>
              <a:rPr lang="en-US" dirty="0"/>
              <a:t> </a:t>
            </a:r>
            <a:r>
              <a:rPr lang="en-US" dirty="0" err="1"/>
              <a:t>cải</a:t>
            </a:r>
            <a:r>
              <a:rPr lang="en-US" dirty="0"/>
              <a:t> </a:t>
            </a:r>
            <a:r>
              <a:rPr lang="en-US" dirty="0" err="1"/>
              <a:t>thiện</a:t>
            </a:r>
            <a:r>
              <a:rPr lang="en-US" dirty="0"/>
              <a:t> </a:t>
            </a:r>
            <a:r>
              <a:rPr lang="en-US" dirty="0" err="1"/>
              <a:t>được</a:t>
            </a:r>
            <a:r>
              <a:rPr lang="en-US" dirty="0"/>
              <a:t> </a:t>
            </a:r>
            <a:r>
              <a:rPr lang="en-US" dirty="0" err="1"/>
              <a:t>chất</a:t>
            </a:r>
            <a:r>
              <a:rPr lang="en-US" dirty="0"/>
              <a:t> </a:t>
            </a:r>
            <a:r>
              <a:rPr lang="en-US" dirty="0" err="1"/>
              <a:t>lượng</a:t>
            </a:r>
            <a:r>
              <a:rPr lang="en-US" dirty="0"/>
              <a:t> </a:t>
            </a:r>
            <a:r>
              <a:rPr lang="en-US" dirty="0" err="1"/>
              <a:t>cuộc</a:t>
            </a:r>
            <a:r>
              <a:rPr lang="en-US" dirty="0"/>
              <a:t> </a:t>
            </a:r>
            <a:r>
              <a:rPr lang="en-US" dirty="0" err="1"/>
              <a:t>sống</a:t>
            </a:r>
            <a:r>
              <a:rPr lang="en-US" dirty="0"/>
              <a:t> </a:t>
            </a:r>
            <a:r>
              <a:rPr lang="en-US" dirty="0" err="1"/>
              <a:t>rất</a:t>
            </a:r>
            <a:r>
              <a:rPr lang="en-US" dirty="0"/>
              <a:t> </a:t>
            </a:r>
            <a:r>
              <a:rPr lang="en-US" dirty="0" err="1"/>
              <a:t>nhiều</a:t>
            </a:r>
            <a:endParaRPr lang="en-US" dirty="0"/>
          </a:p>
          <a:p>
            <a:pPr marL="228600" indent="-228600">
              <a:buFontTx/>
              <a:buAutoNum type="arabicPeriod"/>
            </a:pPr>
            <a:r>
              <a:rPr lang="en-US" dirty="0" err="1"/>
              <a:t>Tăng</a:t>
            </a:r>
            <a:r>
              <a:rPr lang="en-US" dirty="0"/>
              <a:t> </a:t>
            </a:r>
            <a:r>
              <a:rPr lang="en-US" dirty="0" err="1"/>
              <a:t>tính</a:t>
            </a:r>
            <a:r>
              <a:rPr lang="en-US" dirty="0"/>
              <a:t> </a:t>
            </a:r>
            <a:r>
              <a:rPr lang="en-US" dirty="0" err="1"/>
              <a:t>chủ</a:t>
            </a:r>
            <a:r>
              <a:rPr lang="en-US" dirty="0"/>
              <a:t> </a:t>
            </a:r>
            <a:r>
              <a:rPr lang="en-US" dirty="0" err="1"/>
              <a:t>động</a:t>
            </a:r>
            <a:r>
              <a:rPr lang="en-US" dirty="0"/>
              <a:t> </a:t>
            </a:r>
            <a:r>
              <a:rPr lang="en-US" dirty="0" err="1"/>
              <a:t>trong</a:t>
            </a:r>
            <a:r>
              <a:rPr lang="en-US" dirty="0"/>
              <a:t> </a:t>
            </a:r>
            <a:r>
              <a:rPr lang="en-US" dirty="0" err="1"/>
              <a:t>việc</a:t>
            </a:r>
            <a:r>
              <a:rPr lang="en-US" dirty="0"/>
              <a:t> </a:t>
            </a:r>
            <a:r>
              <a:rPr lang="en-US" dirty="0" err="1"/>
              <a:t>chăm</a:t>
            </a:r>
            <a:r>
              <a:rPr lang="en-US" dirty="0"/>
              <a:t> </a:t>
            </a:r>
            <a:r>
              <a:rPr lang="en-US" dirty="0" err="1"/>
              <a:t>sóc</a:t>
            </a:r>
            <a:r>
              <a:rPr lang="en-US" dirty="0"/>
              <a:t> </a:t>
            </a:r>
            <a:r>
              <a:rPr lang="en-US" dirty="0" err="1"/>
              <a:t>sức</a:t>
            </a:r>
            <a:r>
              <a:rPr lang="en-US" dirty="0"/>
              <a:t> </a:t>
            </a:r>
            <a:r>
              <a:rPr lang="en-US" dirty="0" err="1"/>
              <a:t>khoẻ</a:t>
            </a:r>
            <a:r>
              <a:rPr lang="en-US" dirty="0"/>
              <a:t> </a:t>
            </a:r>
            <a:r>
              <a:rPr lang="en-US" dirty="0" err="1"/>
              <a:t>cá</a:t>
            </a:r>
            <a:r>
              <a:rPr lang="en-US" dirty="0"/>
              <a:t> </a:t>
            </a:r>
            <a:r>
              <a:rPr lang="en-US" dirty="0" err="1"/>
              <a:t>nhân</a:t>
            </a:r>
            <a:r>
              <a:rPr lang="en-US" dirty="0"/>
              <a:t>: </a:t>
            </a:r>
            <a:r>
              <a:rPr lang="en-US" dirty="0" err="1"/>
              <a:t>Người</a:t>
            </a:r>
            <a:r>
              <a:rPr lang="en-US" dirty="0"/>
              <a:t> </a:t>
            </a:r>
            <a:r>
              <a:rPr lang="en-US" dirty="0" err="1"/>
              <a:t>dân</a:t>
            </a:r>
            <a:r>
              <a:rPr lang="en-US" dirty="0"/>
              <a:t> </a:t>
            </a:r>
            <a:r>
              <a:rPr lang="en-US" dirty="0" err="1"/>
              <a:t>khi</a:t>
            </a:r>
            <a:r>
              <a:rPr lang="en-US" dirty="0"/>
              <a:t> </a:t>
            </a:r>
            <a:r>
              <a:rPr lang="en-US" dirty="0" err="1"/>
              <a:t>có</a:t>
            </a:r>
            <a:r>
              <a:rPr lang="en-US" dirty="0"/>
              <a:t> ý </a:t>
            </a:r>
            <a:r>
              <a:rPr lang="en-US" dirty="0" err="1"/>
              <a:t>thức</a:t>
            </a:r>
            <a:r>
              <a:rPr lang="en-US" dirty="0"/>
              <a:t> </a:t>
            </a:r>
            <a:r>
              <a:rPr lang="en-US" dirty="0" err="1"/>
              <a:t>kiểm</a:t>
            </a:r>
            <a:r>
              <a:rPr lang="en-US" dirty="0"/>
              <a:t> </a:t>
            </a:r>
            <a:r>
              <a:rPr lang="en-US" dirty="0" err="1"/>
              <a:t>tra</a:t>
            </a:r>
            <a:r>
              <a:rPr lang="en-US" dirty="0"/>
              <a:t> </a:t>
            </a:r>
            <a:r>
              <a:rPr lang="en-US" dirty="0" err="1"/>
              <a:t>mắt</a:t>
            </a:r>
            <a:r>
              <a:rPr lang="en-US" dirty="0"/>
              <a:t> </a:t>
            </a:r>
            <a:r>
              <a:rPr lang="en-US" dirty="0" err="1"/>
              <a:t>định</a:t>
            </a:r>
            <a:r>
              <a:rPr lang="en-US" dirty="0"/>
              <a:t> </a:t>
            </a:r>
            <a:r>
              <a:rPr lang="en-US" dirty="0" err="1"/>
              <a:t>kỳ</a:t>
            </a:r>
            <a:r>
              <a:rPr lang="en-US" dirty="0"/>
              <a:t> </a:t>
            </a:r>
            <a:r>
              <a:rPr lang="en-US" dirty="0" err="1"/>
              <a:t>và</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nghệ</a:t>
            </a:r>
            <a:r>
              <a:rPr lang="en-US" dirty="0"/>
              <a:t> AI </a:t>
            </a:r>
            <a:r>
              <a:rPr lang="en-US" dirty="0" err="1"/>
              <a:t>hỗ</a:t>
            </a:r>
            <a:r>
              <a:rPr lang="en-US" dirty="0"/>
              <a:t> </a:t>
            </a:r>
            <a:r>
              <a:rPr lang="en-US" dirty="0" err="1"/>
              <a:t>trợ</a:t>
            </a:r>
            <a:r>
              <a:rPr lang="en-US" dirty="0"/>
              <a:t> </a:t>
            </a:r>
            <a:r>
              <a:rPr lang="en-US" dirty="0" err="1"/>
              <a:t>sàng</a:t>
            </a:r>
            <a:r>
              <a:rPr lang="en-US" dirty="0"/>
              <a:t> </a:t>
            </a:r>
            <a:r>
              <a:rPr lang="en-US" dirty="0" err="1"/>
              <a:t>lọc</a:t>
            </a:r>
            <a:r>
              <a:rPr lang="en-US" dirty="0"/>
              <a:t> </a:t>
            </a:r>
            <a:r>
              <a:rPr lang="en-US" dirty="0" err="1"/>
              <a:t>tại</a:t>
            </a:r>
            <a:r>
              <a:rPr lang="en-US" dirty="0"/>
              <a:t> </a:t>
            </a:r>
            <a:r>
              <a:rPr lang="en-US" dirty="0" err="1"/>
              <a:t>nhà</a:t>
            </a:r>
            <a:r>
              <a:rPr lang="en-US" dirty="0"/>
              <a:t> </a:t>
            </a:r>
            <a:r>
              <a:rPr lang="en-US" dirty="0" err="1"/>
              <a:t>hoặc</a:t>
            </a:r>
            <a:r>
              <a:rPr lang="en-US" dirty="0"/>
              <a:t> </a:t>
            </a:r>
            <a:r>
              <a:rPr lang="en-US" dirty="0" err="1"/>
              <a:t>tuyến</a:t>
            </a:r>
            <a:r>
              <a:rPr lang="en-US" dirty="0"/>
              <a:t> </a:t>
            </a:r>
            <a:r>
              <a:rPr lang="en-US" dirty="0" err="1"/>
              <a:t>cơ</a:t>
            </a:r>
            <a:r>
              <a:rPr lang="en-US" dirty="0"/>
              <a:t> </a:t>
            </a:r>
            <a:r>
              <a:rPr lang="en-US" dirty="0" err="1"/>
              <a:t>sở</a:t>
            </a:r>
            <a:r>
              <a:rPr lang="en-US" dirty="0"/>
              <a:t> </a:t>
            </a:r>
          </a:p>
        </p:txBody>
      </p:sp>
      <p:sp>
        <p:nvSpPr>
          <p:cNvPr id="4" name="Slide Number Placeholder 3"/>
          <p:cNvSpPr>
            <a:spLocks noGrp="1"/>
          </p:cNvSpPr>
          <p:nvPr>
            <p:ph type="sldNum" sz="quarter" idx="5"/>
          </p:nvPr>
        </p:nvSpPr>
        <p:spPr/>
        <p:txBody>
          <a:bodyPr/>
          <a:lstStyle/>
          <a:p>
            <a:fld id="{5D75D5B5-B06F-4717-8316-E690B865EB67}" type="slidenum">
              <a:rPr lang="vi-VN" smtClean="0"/>
              <a:t>3</a:t>
            </a:fld>
            <a:endParaRPr lang="vi-VN"/>
          </a:p>
        </p:txBody>
      </p:sp>
    </p:spTree>
    <p:extLst>
      <p:ext uri="{BB962C8B-B14F-4D97-AF65-F5344CB8AC3E}">
        <p14:creationId xmlns:p14="http://schemas.microsoft.com/office/powerpoint/2010/main" val="3207301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75D5B5-B06F-4717-8316-E690B865EB67}" type="slidenum">
              <a:rPr lang="vi-VN" smtClean="0"/>
              <a:t>4</a:t>
            </a:fld>
            <a:endParaRPr lang="vi-VN"/>
          </a:p>
        </p:txBody>
      </p:sp>
    </p:spTree>
    <p:extLst>
      <p:ext uri="{BB962C8B-B14F-4D97-AF65-F5344CB8AC3E}">
        <p14:creationId xmlns:p14="http://schemas.microsoft.com/office/powerpoint/2010/main" val="3596946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75D5B5-B06F-4717-8316-E690B865EB67}" type="slidenum">
              <a:rPr lang="vi-VN" smtClean="0"/>
              <a:t>7</a:t>
            </a:fld>
            <a:endParaRPr lang="vi-VN"/>
          </a:p>
        </p:txBody>
      </p:sp>
    </p:spTree>
    <p:extLst>
      <p:ext uri="{BB962C8B-B14F-4D97-AF65-F5344CB8AC3E}">
        <p14:creationId xmlns:p14="http://schemas.microsoft.com/office/powerpoint/2010/main" val="104964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145C0-EB71-B6C3-5CD8-49A4480B84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E4897D-101F-3B64-892B-9E9D0ED128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108BAB-FCB8-AF64-8A86-54E8C4D858E8}"/>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AD1EF94C-DF5F-0532-71BA-E8471702138D}"/>
              </a:ext>
            </a:extLst>
          </p:cNvPr>
          <p:cNvSpPr>
            <a:spLocks noGrp="1"/>
          </p:cNvSpPr>
          <p:nvPr>
            <p:ph type="sldNum" sz="quarter" idx="5"/>
          </p:nvPr>
        </p:nvSpPr>
        <p:spPr/>
        <p:txBody>
          <a:bodyPr/>
          <a:lstStyle/>
          <a:p>
            <a:fld id="{5D75D5B5-B06F-4717-8316-E690B865EB67}" type="slidenum">
              <a:rPr lang="vi-VN" smtClean="0"/>
              <a:t>10</a:t>
            </a:fld>
            <a:endParaRPr lang="vi-VN"/>
          </a:p>
        </p:txBody>
      </p:sp>
    </p:spTree>
    <p:extLst>
      <p:ext uri="{BB962C8B-B14F-4D97-AF65-F5344CB8AC3E}">
        <p14:creationId xmlns:p14="http://schemas.microsoft.com/office/powerpoint/2010/main" val="2738231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51FE0-423F-523E-4DBE-0D9F68C1EA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312551-4678-CCC5-2116-241A00D225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D8CE45-F5BF-CF50-CDAD-C85A95AD9274}"/>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2A366303-8CC3-0D25-784D-C99A64C670AD}"/>
              </a:ext>
            </a:extLst>
          </p:cNvPr>
          <p:cNvSpPr>
            <a:spLocks noGrp="1"/>
          </p:cNvSpPr>
          <p:nvPr>
            <p:ph type="sldNum" sz="quarter" idx="5"/>
          </p:nvPr>
        </p:nvSpPr>
        <p:spPr/>
        <p:txBody>
          <a:bodyPr/>
          <a:lstStyle/>
          <a:p>
            <a:fld id="{5D75D5B5-B06F-4717-8316-E690B865EB67}" type="slidenum">
              <a:rPr lang="vi-VN" smtClean="0"/>
              <a:t>11</a:t>
            </a:fld>
            <a:endParaRPr lang="vi-VN"/>
          </a:p>
        </p:txBody>
      </p:sp>
    </p:spTree>
    <p:extLst>
      <p:ext uri="{BB962C8B-B14F-4D97-AF65-F5344CB8AC3E}">
        <p14:creationId xmlns:p14="http://schemas.microsoft.com/office/powerpoint/2010/main" val="2848746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73F5B-588A-019F-5642-6DD2312DA3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673E53-9B2F-AA3D-4D77-F8D6B8B109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4E48BB-C7E8-EC41-AA7E-BA1BE2259693}"/>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F0653593-CA29-2E17-BC10-4837B029BF1F}"/>
              </a:ext>
            </a:extLst>
          </p:cNvPr>
          <p:cNvSpPr>
            <a:spLocks noGrp="1"/>
          </p:cNvSpPr>
          <p:nvPr>
            <p:ph type="sldNum" sz="quarter" idx="5"/>
          </p:nvPr>
        </p:nvSpPr>
        <p:spPr/>
        <p:txBody>
          <a:bodyPr/>
          <a:lstStyle/>
          <a:p>
            <a:fld id="{5D75D5B5-B06F-4717-8316-E690B865EB67}" type="slidenum">
              <a:rPr lang="vi-VN" smtClean="0"/>
              <a:t>12</a:t>
            </a:fld>
            <a:endParaRPr lang="vi-VN"/>
          </a:p>
        </p:txBody>
      </p:sp>
    </p:spTree>
    <p:extLst>
      <p:ext uri="{BB962C8B-B14F-4D97-AF65-F5344CB8AC3E}">
        <p14:creationId xmlns:p14="http://schemas.microsoft.com/office/powerpoint/2010/main" val="69346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45644-4FF2-DC40-40BD-F6D9EAC2DC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E9E472-6FF6-FFF1-C7E2-1350409524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F08FA9-3B03-422C-F232-F88037B13DA5}"/>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DB3A88CD-632A-3E3F-B2A0-C5DF9E914FFB}"/>
              </a:ext>
            </a:extLst>
          </p:cNvPr>
          <p:cNvSpPr>
            <a:spLocks noGrp="1"/>
          </p:cNvSpPr>
          <p:nvPr>
            <p:ph type="sldNum" sz="quarter" idx="5"/>
          </p:nvPr>
        </p:nvSpPr>
        <p:spPr/>
        <p:txBody>
          <a:bodyPr/>
          <a:lstStyle/>
          <a:p>
            <a:fld id="{5D75D5B5-B06F-4717-8316-E690B865EB67}" type="slidenum">
              <a:rPr lang="vi-VN" smtClean="0"/>
              <a:t>13</a:t>
            </a:fld>
            <a:endParaRPr lang="vi-VN"/>
          </a:p>
        </p:txBody>
      </p:sp>
    </p:spTree>
    <p:extLst>
      <p:ext uri="{BB962C8B-B14F-4D97-AF65-F5344CB8AC3E}">
        <p14:creationId xmlns:p14="http://schemas.microsoft.com/office/powerpoint/2010/main" val="2741589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C54D0-E3A0-9F95-856C-50DBAFACA0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6F0197-0738-A9EF-871C-BB4620EF6F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31C917-D6FF-3E71-B1B0-0BF106C91395}"/>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345AFDDD-7A99-528E-E140-4BCCA89AE56E}"/>
              </a:ext>
            </a:extLst>
          </p:cNvPr>
          <p:cNvSpPr>
            <a:spLocks noGrp="1"/>
          </p:cNvSpPr>
          <p:nvPr>
            <p:ph type="sldNum" sz="quarter" idx="5"/>
          </p:nvPr>
        </p:nvSpPr>
        <p:spPr/>
        <p:txBody>
          <a:bodyPr/>
          <a:lstStyle/>
          <a:p>
            <a:fld id="{5D75D5B5-B06F-4717-8316-E690B865EB67}" type="slidenum">
              <a:rPr lang="vi-VN" smtClean="0"/>
              <a:t>14</a:t>
            </a:fld>
            <a:endParaRPr lang="vi-VN"/>
          </a:p>
        </p:txBody>
      </p:sp>
    </p:spTree>
    <p:extLst>
      <p:ext uri="{BB962C8B-B14F-4D97-AF65-F5344CB8AC3E}">
        <p14:creationId xmlns:p14="http://schemas.microsoft.com/office/powerpoint/2010/main" val="1623257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vi-VN" dirty="0"/>
              <a:t>🔄 </a:t>
            </a:r>
            <a:r>
              <a:rPr lang="vi-VN" i="1" dirty="0" err="1"/>
              <a:t>Inverted</a:t>
            </a:r>
            <a:r>
              <a:rPr lang="vi-VN" i="1" dirty="0"/>
              <a:t> </a:t>
            </a:r>
            <a:r>
              <a:rPr lang="vi-VN" i="1" dirty="0" err="1"/>
              <a:t>Residual</a:t>
            </a:r>
            <a:r>
              <a:rPr lang="vi-VN" i="1" dirty="0"/>
              <a:t> </a:t>
            </a:r>
            <a:r>
              <a:rPr lang="vi-VN" i="1" dirty="0" err="1"/>
              <a:t>Blocks</a:t>
            </a:r>
            <a:r>
              <a:rPr lang="vi-VN" dirty="0"/>
              <a:t>: giảm chiều – mở rộng – gom lại giúp tiết kiệm tính toán</a:t>
            </a:r>
          </a:p>
          <a:p>
            <a:pPr>
              <a:buFont typeface="Arial" panose="020B0604020202020204" pitchFamily="34" charset="0"/>
              <a:buNone/>
            </a:pPr>
            <a:r>
              <a:rPr lang="vi-VN" dirty="0"/>
              <a:t>⚙️ </a:t>
            </a:r>
            <a:r>
              <a:rPr lang="vi-VN" i="1" dirty="0" err="1"/>
              <a:t>Depthwise</a:t>
            </a:r>
            <a:r>
              <a:rPr lang="vi-VN" i="1" dirty="0"/>
              <a:t> </a:t>
            </a:r>
            <a:r>
              <a:rPr lang="vi-VN" i="1" dirty="0" err="1"/>
              <a:t>Separable</a:t>
            </a:r>
            <a:r>
              <a:rPr lang="vi-VN" i="1" dirty="0"/>
              <a:t> </a:t>
            </a:r>
            <a:r>
              <a:rPr lang="vi-VN" i="1" dirty="0" err="1"/>
              <a:t>Convolutions</a:t>
            </a:r>
            <a:r>
              <a:rPr lang="vi-VN" dirty="0"/>
              <a:t>: tách xử lý từng kênh → nhẹ hơn nhiều</a:t>
            </a:r>
          </a:p>
          <a:p>
            <a:pPr>
              <a:buFont typeface="Arial" panose="020B0604020202020204" pitchFamily="34" charset="0"/>
              <a:buNone/>
            </a:pPr>
            <a:r>
              <a:rPr lang="vi-VN" dirty="0"/>
              <a:t>📉 </a:t>
            </a:r>
            <a:r>
              <a:rPr lang="vi-VN" i="1" dirty="0" err="1"/>
              <a:t>Linear</a:t>
            </a:r>
            <a:r>
              <a:rPr lang="vi-VN" i="1" dirty="0"/>
              <a:t> </a:t>
            </a:r>
            <a:r>
              <a:rPr lang="vi-VN" i="1" dirty="0" err="1"/>
              <a:t>Bottlenecks</a:t>
            </a:r>
            <a:r>
              <a:rPr lang="vi-VN" dirty="0"/>
              <a:t>: giữ thông tin đầu ra ổn định khi giảm chiều</a:t>
            </a:r>
          </a:p>
          <a:p>
            <a:endParaRPr lang="vi-VN" dirty="0"/>
          </a:p>
        </p:txBody>
      </p:sp>
      <p:sp>
        <p:nvSpPr>
          <p:cNvPr id="4" name="Slide Number Placeholder 3"/>
          <p:cNvSpPr>
            <a:spLocks noGrp="1"/>
          </p:cNvSpPr>
          <p:nvPr>
            <p:ph type="sldNum" sz="quarter" idx="5"/>
          </p:nvPr>
        </p:nvSpPr>
        <p:spPr/>
        <p:txBody>
          <a:bodyPr/>
          <a:lstStyle/>
          <a:p>
            <a:fld id="{5D75D5B5-B06F-4717-8316-E690B865EB67}" type="slidenum">
              <a:rPr lang="vi-VN" smtClean="0"/>
              <a:t>15</a:t>
            </a:fld>
            <a:endParaRPr lang="vi-VN"/>
          </a:p>
        </p:txBody>
      </p:sp>
    </p:spTree>
    <p:extLst>
      <p:ext uri="{BB962C8B-B14F-4D97-AF65-F5344CB8AC3E}">
        <p14:creationId xmlns:p14="http://schemas.microsoft.com/office/powerpoint/2010/main" val="1189729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svg"/><Relationship Id="rId7" Type="http://schemas.openxmlformats.org/officeDocument/2006/relationships/image" Target="../media/image3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1.sv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1.sv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1.sv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svg"/><Relationship Id="rId7"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6.jpe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png"/><Relationship Id="rId1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9.sv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3.svg"/><Relationship Id="rId7"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3.svg"/><Relationship Id="rId7"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6.jp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0000">
                <a:alpha val="100000"/>
              </a:srgbClr>
            </a:gs>
            <a:gs pos="100000">
              <a:srgbClr val="180321">
                <a:alpha val="100000"/>
              </a:srgbClr>
            </a:gs>
          </a:gsLst>
          <a:lin ang="0" scaled="0"/>
        </a:gradFill>
        <a:effectLst/>
      </p:bgPr>
    </p:bg>
    <p:spTree>
      <p:nvGrpSpPr>
        <p:cNvPr id="1" name=""/>
        <p:cNvGrpSpPr/>
        <p:nvPr/>
      </p:nvGrpSpPr>
      <p:grpSpPr>
        <a:xfrm>
          <a:off x="0" y="0"/>
          <a:ext cx="0" cy="0"/>
          <a:chOff x="0" y="0"/>
          <a:chExt cx="0" cy="0"/>
        </a:xfrm>
      </p:grpSpPr>
      <p:sp>
        <p:nvSpPr>
          <p:cNvPr id="2" name="Freeform 2"/>
          <p:cNvSpPr/>
          <p:nvPr/>
        </p:nvSpPr>
        <p:spPr>
          <a:xfrm>
            <a:off x="4122591" y="1077887"/>
            <a:ext cx="9782585" cy="8229600"/>
          </a:xfrm>
          <a:custGeom>
            <a:avLst/>
            <a:gdLst/>
            <a:ahLst/>
            <a:cxnLst/>
            <a:rect l="l" t="t" r="r" b="b"/>
            <a:pathLst>
              <a:path w="9782585" h="8229600">
                <a:moveTo>
                  <a:pt x="0" y="0"/>
                </a:moveTo>
                <a:lnTo>
                  <a:pt x="9782586" y="0"/>
                </a:lnTo>
                <a:lnTo>
                  <a:pt x="9782586" y="8229600"/>
                </a:lnTo>
                <a:lnTo>
                  <a:pt x="0" y="8229600"/>
                </a:lnTo>
                <a:lnTo>
                  <a:pt x="0" y="0"/>
                </a:lnTo>
                <a:close/>
              </a:path>
            </a:pathLst>
          </a:custGeom>
          <a:blipFill>
            <a:blip r:embed="rId2"/>
            <a:stretch>
              <a:fillRect/>
            </a:stretch>
          </a:blipFill>
        </p:spPr>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891385" y="3688730"/>
            <a:ext cx="10505229" cy="2752084"/>
          </a:xfrm>
          <a:prstGeom prst="rect">
            <a:avLst/>
          </a:prstGeom>
        </p:spPr>
        <p:txBody>
          <a:bodyPr lIns="0" tIns="0" rIns="0" bIns="0" rtlCol="0" anchor="t">
            <a:spAutoFit/>
          </a:bodyPr>
          <a:lstStyle/>
          <a:p>
            <a:pPr algn="ctr">
              <a:lnSpc>
                <a:spcPts val="22526"/>
              </a:lnSpc>
              <a:spcBef>
                <a:spcPct val="0"/>
              </a:spcBef>
            </a:pPr>
            <a:r>
              <a:rPr lang="en-US" sz="16090" dirty="0">
                <a:solidFill>
                  <a:srgbClr val="FFFFFF"/>
                </a:solidFill>
                <a:latin typeface="Anton"/>
                <a:ea typeface="Anton"/>
                <a:cs typeface="Anton"/>
                <a:sym typeface="Anton"/>
              </a:rPr>
              <a:t>EYE</a:t>
            </a:r>
          </a:p>
        </p:txBody>
      </p:sp>
      <p:sp>
        <p:nvSpPr>
          <p:cNvPr id="5" name="TextBox 5"/>
          <p:cNvSpPr txBox="1"/>
          <p:nvPr/>
        </p:nvSpPr>
        <p:spPr>
          <a:xfrm>
            <a:off x="6307743" y="6205244"/>
            <a:ext cx="5630123" cy="636794"/>
          </a:xfrm>
          <a:prstGeom prst="rect">
            <a:avLst/>
          </a:prstGeom>
        </p:spPr>
        <p:txBody>
          <a:bodyPr lIns="0" tIns="0" rIns="0" bIns="0" rtlCol="0" anchor="t">
            <a:spAutoFit/>
          </a:bodyPr>
          <a:lstStyle/>
          <a:p>
            <a:pPr algn="ctr">
              <a:lnSpc>
                <a:spcPts val="5125"/>
              </a:lnSpc>
              <a:spcBef>
                <a:spcPct val="0"/>
              </a:spcBef>
            </a:pPr>
            <a:r>
              <a:rPr lang="en-US" sz="3660" spc="1973">
                <a:solidFill>
                  <a:srgbClr val="FFFFFF"/>
                </a:solidFill>
                <a:latin typeface="Raleway"/>
                <a:ea typeface="Raleway"/>
                <a:cs typeface="Raleway"/>
                <a:sym typeface="Raleway"/>
              </a:rPr>
              <a:t>DISEASE</a:t>
            </a:r>
          </a:p>
        </p:txBody>
      </p:sp>
      <p:sp>
        <p:nvSpPr>
          <p:cNvPr id="7" name="TextBox 7"/>
          <p:cNvSpPr txBox="1"/>
          <p:nvPr/>
        </p:nvSpPr>
        <p:spPr>
          <a:xfrm>
            <a:off x="5056642" y="3287506"/>
            <a:ext cx="8848535" cy="636794"/>
          </a:xfrm>
          <a:prstGeom prst="rect">
            <a:avLst/>
          </a:prstGeom>
        </p:spPr>
        <p:txBody>
          <a:bodyPr lIns="0" tIns="0" rIns="0" bIns="0" rtlCol="0" anchor="t">
            <a:spAutoFit/>
          </a:bodyPr>
          <a:lstStyle/>
          <a:p>
            <a:pPr algn="ctr">
              <a:lnSpc>
                <a:spcPts val="5125"/>
              </a:lnSpc>
              <a:spcBef>
                <a:spcPct val="0"/>
              </a:spcBef>
            </a:pPr>
            <a:r>
              <a:rPr lang="en-US" sz="3660" spc="1973" dirty="0">
                <a:solidFill>
                  <a:srgbClr val="FFFFFF"/>
                </a:solidFill>
                <a:latin typeface="Raleway"/>
                <a:ea typeface="Raleway"/>
                <a:cs typeface="Raleway"/>
                <a:sym typeface="Raleway"/>
              </a:rPr>
              <a:t>CLASSIFICATION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7891210C-837B-738D-98E7-D2C51867E6CF}"/>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C3142882-BDE0-B656-B35A-6CD0A4181405}"/>
              </a:ext>
            </a:extLst>
          </p:cNvPr>
          <p:cNvSpPr/>
          <p:nvPr/>
        </p:nvSpPr>
        <p:spPr>
          <a:xfrm>
            <a:off x="17362633" y="9488078"/>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a:extLst>
              <a:ext uri="{FF2B5EF4-FFF2-40B4-BE49-F238E27FC236}">
                <a16:creationId xmlns:a16="http://schemas.microsoft.com/office/drawing/2014/main" id="{56E4F3A6-65A3-2A48-79E6-98E55EC46A98}"/>
              </a:ext>
            </a:extLst>
          </p:cNvPr>
          <p:cNvSpPr txBox="1"/>
          <p:nvPr/>
        </p:nvSpPr>
        <p:spPr>
          <a:xfrm>
            <a:off x="3909992" y="428689"/>
            <a:ext cx="10468013" cy="1496372"/>
          </a:xfrm>
          <a:prstGeom prst="rect">
            <a:avLst/>
          </a:prstGeom>
        </p:spPr>
        <p:txBody>
          <a:bodyPr wrap="square" lIns="0" tIns="0" rIns="0" bIns="0" rtlCol="0" anchor="t">
            <a:spAutoFit/>
          </a:bodyPr>
          <a:lstStyle/>
          <a:p>
            <a:pPr marL="0" marR="0" lvl="0" indent="0" algn="ctr" defTabSz="914400" rtl="0" eaLnBrk="1" fontAlgn="auto" latinLnBrk="0" hangingPunct="1">
              <a:lnSpc>
                <a:spcPts val="12239"/>
              </a:lnSpc>
              <a:spcBef>
                <a:spcPts val="0"/>
              </a:spcBef>
              <a:spcAft>
                <a:spcPts val="0"/>
              </a:spcAft>
              <a:buClrTx/>
              <a:buSzTx/>
              <a:buFontTx/>
              <a:buNone/>
              <a:tabLst/>
              <a:defRPr/>
            </a:pPr>
            <a:r>
              <a:rPr kumimoji="0" lang="vi-VN" sz="9600" b="0" i="0" u="none" strike="noStrike" kern="1200" cap="none" spc="0" normalizeH="0" baseline="0" noProof="0" dirty="0">
                <a:ln>
                  <a:noFill/>
                </a:ln>
                <a:solidFill>
                  <a:srgbClr val="FFFFFF"/>
                </a:solidFill>
                <a:effectLst/>
                <a:uLnTx/>
                <a:uFillTx/>
                <a:latin typeface="Anton"/>
                <a:ea typeface="Anton"/>
                <a:cs typeface="Anton"/>
                <a:sym typeface="Anton"/>
              </a:rPr>
              <a:t>Kiến </a:t>
            </a:r>
            <a:r>
              <a:rPr kumimoji="0" lang="vi-VN" sz="9600" b="0" i="0" u="none" strike="noStrike" kern="1200" cap="none" spc="0" normalizeH="0" baseline="0" noProof="0">
                <a:ln>
                  <a:noFill/>
                </a:ln>
                <a:solidFill>
                  <a:srgbClr val="FFFFFF"/>
                </a:solidFill>
                <a:effectLst/>
                <a:uLnTx/>
                <a:uFillTx/>
                <a:latin typeface="Anton"/>
                <a:ea typeface="Anton"/>
                <a:cs typeface="Anton"/>
                <a:sym typeface="Anton"/>
              </a:rPr>
              <a:t>trúc MobileNets</a:t>
            </a:r>
            <a:endParaRPr kumimoji="0" lang="en-US" sz="9600" b="0" i="0" u="none" strike="noStrike" kern="1200" cap="none" spc="0" normalizeH="0" baseline="0" noProof="0" dirty="0">
              <a:ln>
                <a:noFill/>
              </a:ln>
              <a:solidFill>
                <a:srgbClr val="FFFFFF"/>
              </a:solidFill>
              <a:effectLst/>
              <a:uLnTx/>
              <a:uFillTx/>
              <a:latin typeface="Anton"/>
              <a:ea typeface="Anton"/>
              <a:cs typeface="Anton"/>
              <a:sym typeface="Anton"/>
            </a:endParaRPr>
          </a:p>
        </p:txBody>
      </p:sp>
      <p:sp>
        <p:nvSpPr>
          <p:cNvPr id="26" name="TextBox 14">
            <a:extLst>
              <a:ext uri="{FF2B5EF4-FFF2-40B4-BE49-F238E27FC236}">
                <a16:creationId xmlns:a16="http://schemas.microsoft.com/office/drawing/2014/main" id="{15104107-F2D6-5578-436D-6D35F7610A42}"/>
              </a:ext>
            </a:extLst>
          </p:cNvPr>
          <p:cNvSpPr txBox="1"/>
          <p:nvPr/>
        </p:nvSpPr>
        <p:spPr>
          <a:xfrm>
            <a:off x="782445" y="1925061"/>
            <a:ext cx="17353155" cy="984885"/>
          </a:xfrm>
          <a:prstGeom prst="rect">
            <a:avLst/>
          </a:prstGeom>
        </p:spPr>
        <p:txBody>
          <a:bodyPr wrap="square" lIns="0" tIns="0" rIns="0" bIns="0" rtlCol="0" anchor="t">
            <a:spAutoFit/>
          </a:bodyPr>
          <a:lstStyle/>
          <a:p>
            <a:pPr marL="0" marR="0" lvl="0" indent="0" algn="l" defTabSz="914400" rtl="0" eaLnBrk="1" fontAlgn="auto" latinLnBrk="0" hangingPunct="1">
              <a:spcBef>
                <a:spcPct val="0"/>
              </a:spcBef>
              <a:spcAft>
                <a:spcPts val="0"/>
              </a:spcAft>
              <a:buClrTx/>
              <a:buSzTx/>
              <a:buFontTx/>
              <a:buNone/>
              <a:tabLst/>
              <a:defRPr/>
            </a:pPr>
            <a:r>
              <a:rPr kumimoji="0" lang="vi-VN"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MobileNets</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lang="vi-VN" sz="3200" dirty="0">
                <a:solidFill>
                  <a:srgbClr val="FFFFFF"/>
                </a:solidFill>
                <a:latin typeface="Times New Roman" panose="02020603050405020304" pitchFamily="18" charset="0"/>
                <a:ea typeface="Raleway"/>
                <a:cs typeface="Times New Roman" panose="02020603050405020304" pitchFamily="18" charset="0"/>
                <a:sym typeface="Raleway"/>
              </a:rPr>
              <a:t>được giới thiệu lần đầu vào năm 2017</a:t>
            </a:r>
            <a:r>
              <a:rPr kumimoji="0" lang="vi-VN" sz="3200" b="0" i="0" u="none" strike="noStrike" kern="1200" cap="none" spc="0" normalizeH="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MobileNets có thể rút gọn tham số nhưng vẫn giữ được độ chính xác ổn định, đó là nhờ sử dụng một cơ chế gọi là Depthwise Separable Convolution(DSC)</a:t>
            </a:r>
            <a:endPar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endParaRPr>
          </a:p>
        </p:txBody>
      </p:sp>
      <p:pic>
        <p:nvPicPr>
          <p:cNvPr id="1026" name="Picture 2">
            <a:extLst>
              <a:ext uri="{FF2B5EF4-FFF2-40B4-BE49-F238E27FC236}">
                <a16:creationId xmlns:a16="http://schemas.microsoft.com/office/drawing/2014/main" id="{6AD9EC56-DDDD-3566-AC41-38252F9525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8040" y="3238500"/>
            <a:ext cx="13651920" cy="5484442"/>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72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53FAA88C-EE30-230E-7D88-0FC799CC7CD7}"/>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9065DBC9-E54D-D18A-6CF9-AAE4C840E20C}"/>
              </a:ext>
            </a:extLst>
          </p:cNvPr>
          <p:cNvSpPr/>
          <p:nvPr/>
        </p:nvSpPr>
        <p:spPr>
          <a:xfrm>
            <a:off x="17362633" y="9488078"/>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a:extLst>
              <a:ext uri="{FF2B5EF4-FFF2-40B4-BE49-F238E27FC236}">
                <a16:creationId xmlns:a16="http://schemas.microsoft.com/office/drawing/2014/main" id="{D5EF1459-4975-3822-AE3F-7EF9DD45A2B5}"/>
              </a:ext>
            </a:extLst>
          </p:cNvPr>
          <p:cNvSpPr txBox="1"/>
          <p:nvPr/>
        </p:nvSpPr>
        <p:spPr>
          <a:xfrm>
            <a:off x="2181922" y="299655"/>
            <a:ext cx="14226678" cy="1496372"/>
          </a:xfrm>
          <a:prstGeom prst="rect">
            <a:avLst/>
          </a:prstGeom>
        </p:spPr>
        <p:txBody>
          <a:bodyPr wrap="square" lIns="0" tIns="0" rIns="0" bIns="0" rtlCol="0" anchor="t">
            <a:spAutoFit/>
          </a:bodyPr>
          <a:lstStyle/>
          <a:p>
            <a:pPr marL="0" marR="0" lvl="0" indent="0" algn="ctr" defTabSz="914400" rtl="0" eaLnBrk="1" fontAlgn="auto" latinLnBrk="0" hangingPunct="1">
              <a:lnSpc>
                <a:spcPts val="12239"/>
              </a:lnSpc>
              <a:spcBef>
                <a:spcPts val="0"/>
              </a:spcBef>
              <a:spcAft>
                <a:spcPts val="0"/>
              </a:spcAft>
              <a:buClrTx/>
              <a:buSzTx/>
              <a:buFontTx/>
              <a:buNone/>
              <a:tabLst/>
              <a:defRPr/>
            </a:pPr>
            <a:r>
              <a:rPr kumimoji="0" lang="en-US" sz="8000" b="0" i="0" u="none" strike="noStrike" kern="1200" cap="none" spc="0" normalizeH="0" baseline="0" noProof="0" dirty="0" err="1">
                <a:ln>
                  <a:noFill/>
                </a:ln>
                <a:solidFill>
                  <a:srgbClr val="FFFFFF"/>
                </a:solidFill>
                <a:effectLst/>
                <a:uLnTx/>
                <a:uFillTx/>
                <a:latin typeface="Anton"/>
                <a:ea typeface="Anton"/>
                <a:cs typeface="Anton"/>
                <a:sym typeface="Anton"/>
              </a:rPr>
              <a:t>Depthwise</a:t>
            </a:r>
            <a:r>
              <a:rPr kumimoji="0" lang="en-US" sz="8000" b="0" i="0" u="none" strike="noStrike" kern="1200" cap="none" spc="0" normalizeH="0" noProof="0" dirty="0">
                <a:ln>
                  <a:noFill/>
                </a:ln>
                <a:solidFill>
                  <a:srgbClr val="FFFFFF"/>
                </a:solidFill>
                <a:effectLst/>
                <a:uLnTx/>
                <a:uFillTx/>
                <a:latin typeface="Anton"/>
                <a:ea typeface="Anton"/>
                <a:cs typeface="Anton"/>
                <a:sym typeface="Anton"/>
              </a:rPr>
              <a:t> separable convolution</a:t>
            </a:r>
            <a:endParaRPr kumimoji="0" lang="en-US" sz="8000" b="0" i="0" u="none" strike="noStrike" kern="1200" cap="none" spc="0" normalizeH="0" baseline="0" noProof="0" dirty="0">
              <a:ln>
                <a:noFill/>
              </a:ln>
              <a:solidFill>
                <a:srgbClr val="FFFFFF"/>
              </a:solidFill>
              <a:effectLst/>
              <a:uLnTx/>
              <a:uFillTx/>
              <a:latin typeface="Anton"/>
              <a:ea typeface="Anton"/>
              <a:cs typeface="Anton"/>
              <a:sym typeface="Anton"/>
            </a:endParaRPr>
          </a:p>
        </p:txBody>
      </p:sp>
      <p:sp>
        <p:nvSpPr>
          <p:cNvPr id="26" name="TextBox 14">
            <a:extLst>
              <a:ext uri="{FF2B5EF4-FFF2-40B4-BE49-F238E27FC236}">
                <a16:creationId xmlns:a16="http://schemas.microsoft.com/office/drawing/2014/main" id="{AF8A60E8-5B97-5EC2-CD41-43FC6657E70C}"/>
              </a:ext>
            </a:extLst>
          </p:cNvPr>
          <p:cNvSpPr txBox="1"/>
          <p:nvPr/>
        </p:nvSpPr>
        <p:spPr>
          <a:xfrm>
            <a:off x="966101" y="2552801"/>
            <a:ext cx="17025633" cy="984885"/>
          </a:xfrm>
          <a:prstGeom prst="rect">
            <a:avLst/>
          </a:prstGeom>
        </p:spPr>
        <p:txBody>
          <a:bodyPr wrap="square" lIns="0" tIns="0" rIns="0" bIns="0" rtlCol="0" anchor="t">
            <a:spAutoFit/>
          </a:bodyPr>
          <a:lstStyle/>
          <a:p>
            <a:pPr marL="0" marR="0" lvl="0" indent="0" algn="l" defTabSz="914400" rtl="0" eaLnBrk="1" fontAlgn="auto" latinLnBrk="0" hangingPunct="1">
              <a:spcBef>
                <a:spcPct val="0"/>
              </a:spcBef>
              <a:spcAft>
                <a:spcPts val="0"/>
              </a:spcAft>
              <a:buClrTx/>
              <a:buSzTx/>
              <a:buFontTx/>
              <a:buNone/>
              <a:tabLst/>
              <a:defRPr/>
            </a:pPr>
            <a:r>
              <a:rPr lang="vi-VN" sz="3200" dirty="0">
                <a:solidFill>
                  <a:srgbClr val="FFFFFF"/>
                </a:solidFill>
                <a:latin typeface="Times New Roman" panose="02020603050405020304" pitchFamily="18" charset="0"/>
                <a:ea typeface="Raleway"/>
                <a:cs typeface="Times New Roman" panose="02020603050405020304" pitchFamily="18" charset="0"/>
                <a:sym typeface="Raleway"/>
              </a:rPr>
              <a:t>Ý tưởng của DSC là tách 2 phép tích chập thành 2 phần: tích chập theo chiều sâu (Depthwise Convolution: DC) và tích chập theo điểm (Pointwise Convolution: PC)</a:t>
            </a:r>
            <a:endPar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endParaRPr>
          </a:p>
        </p:txBody>
      </p:sp>
      <p:pic>
        <p:nvPicPr>
          <p:cNvPr id="3" name="Picture 2">
            <a:extLst>
              <a:ext uri="{FF2B5EF4-FFF2-40B4-BE49-F238E27FC236}">
                <a16:creationId xmlns:a16="http://schemas.microsoft.com/office/drawing/2014/main" id="{1FFE3558-6297-75D4-457F-3B47B5B7D08D}"/>
              </a:ext>
            </a:extLst>
          </p:cNvPr>
          <p:cNvPicPr>
            <a:picLocks noChangeAspect="1"/>
          </p:cNvPicPr>
          <p:nvPr/>
        </p:nvPicPr>
        <p:blipFill>
          <a:blip r:embed="rId5"/>
          <a:stretch>
            <a:fillRect/>
          </a:stretch>
        </p:blipFill>
        <p:spPr>
          <a:xfrm>
            <a:off x="962090" y="4838700"/>
            <a:ext cx="7551189" cy="3031174"/>
          </a:xfrm>
          <a:prstGeom prst="rect">
            <a:avLst/>
          </a:prstGeom>
          <a:effectLst>
            <a:innerShdw blurRad="114300">
              <a:prstClr val="black"/>
            </a:innerShdw>
          </a:effectLst>
        </p:spPr>
      </p:pic>
      <p:pic>
        <p:nvPicPr>
          <p:cNvPr id="6" name="Picture 5">
            <a:extLst>
              <a:ext uri="{FF2B5EF4-FFF2-40B4-BE49-F238E27FC236}">
                <a16:creationId xmlns:a16="http://schemas.microsoft.com/office/drawing/2014/main" id="{7229FAB7-1932-B422-9A82-D88AADBDC5E7}"/>
              </a:ext>
            </a:extLst>
          </p:cNvPr>
          <p:cNvPicPr>
            <a:picLocks noChangeAspect="1"/>
          </p:cNvPicPr>
          <p:nvPr/>
        </p:nvPicPr>
        <p:blipFill>
          <a:blip r:embed="rId6"/>
          <a:stretch>
            <a:fillRect/>
          </a:stretch>
        </p:blipFill>
        <p:spPr>
          <a:xfrm>
            <a:off x="9774723" y="4838700"/>
            <a:ext cx="7994073" cy="3032234"/>
          </a:xfrm>
          <a:prstGeom prst="rect">
            <a:avLst/>
          </a:prstGeom>
          <a:effectLst>
            <a:innerShdw blurRad="114300">
              <a:prstClr val="black"/>
            </a:innerShdw>
          </a:effectLst>
        </p:spPr>
      </p:pic>
    </p:spTree>
    <p:extLst>
      <p:ext uri="{BB962C8B-B14F-4D97-AF65-F5344CB8AC3E}">
        <p14:creationId xmlns:p14="http://schemas.microsoft.com/office/powerpoint/2010/main" val="4249307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37FEDDAE-155E-3933-5B78-759DCA7E16B9}"/>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683B82A8-9D36-6448-B135-59C0540A0304}"/>
              </a:ext>
            </a:extLst>
          </p:cNvPr>
          <p:cNvSpPr/>
          <p:nvPr/>
        </p:nvSpPr>
        <p:spPr>
          <a:xfrm>
            <a:off x="17362633" y="9488078"/>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a:extLst>
              <a:ext uri="{FF2B5EF4-FFF2-40B4-BE49-F238E27FC236}">
                <a16:creationId xmlns:a16="http://schemas.microsoft.com/office/drawing/2014/main" id="{6805D2E9-9E57-FB3A-C441-F1AAF05DDA78}"/>
              </a:ext>
            </a:extLst>
          </p:cNvPr>
          <p:cNvSpPr txBox="1"/>
          <p:nvPr/>
        </p:nvSpPr>
        <p:spPr>
          <a:xfrm>
            <a:off x="2181922" y="299655"/>
            <a:ext cx="14226678" cy="1496372"/>
          </a:xfrm>
          <a:prstGeom prst="rect">
            <a:avLst/>
          </a:prstGeom>
        </p:spPr>
        <p:txBody>
          <a:bodyPr wrap="square" lIns="0" tIns="0" rIns="0" bIns="0" rtlCol="0" anchor="t">
            <a:spAutoFit/>
          </a:bodyPr>
          <a:lstStyle/>
          <a:p>
            <a:pPr marL="0" marR="0" lvl="0" indent="0" algn="ctr" defTabSz="914400" rtl="0" eaLnBrk="1" fontAlgn="auto" latinLnBrk="0" hangingPunct="1">
              <a:lnSpc>
                <a:spcPts val="12239"/>
              </a:lnSpc>
              <a:spcBef>
                <a:spcPts val="0"/>
              </a:spcBef>
              <a:spcAft>
                <a:spcPts val="0"/>
              </a:spcAft>
              <a:buClrTx/>
              <a:buSzTx/>
              <a:buFontTx/>
              <a:buNone/>
              <a:tabLst/>
              <a:defRPr/>
            </a:pPr>
            <a:r>
              <a:rPr kumimoji="0" lang="en-US" sz="8000" b="0" i="0" u="none" strike="noStrike" kern="1200" cap="none" spc="0" normalizeH="0" baseline="0" noProof="0" dirty="0" err="1">
                <a:ln>
                  <a:noFill/>
                </a:ln>
                <a:solidFill>
                  <a:srgbClr val="FFFFFF"/>
                </a:solidFill>
                <a:effectLst/>
                <a:uLnTx/>
                <a:uFillTx/>
                <a:latin typeface="Anton"/>
                <a:ea typeface="Anton"/>
                <a:cs typeface="Anton"/>
                <a:sym typeface="Anton"/>
              </a:rPr>
              <a:t>Depthwise</a:t>
            </a:r>
            <a:r>
              <a:rPr kumimoji="0" lang="en-US" sz="8000" b="0" i="0" u="none" strike="noStrike" kern="1200" cap="none" spc="0" normalizeH="0" noProof="0" dirty="0">
                <a:ln>
                  <a:noFill/>
                </a:ln>
                <a:solidFill>
                  <a:srgbClr val="FFFFFF"/>
                </a:solidFill>
                <a:effectLst/>
                <a:uLnTx/>
                <a:uFillTx/>
                <a:latin typeface="Anton"/>
                <a:ea typeface="Anton"/>
                <a:cs typeface="Anton"/>
                <a:sym typeface="Anton"/>
              </a:rPr>
              <a:t> separable convolution</a:t>
            </a:r>
            <a:endParaRPr kumimoji="0" lang="en-US" sz="8000" b="0" i="0" u="none" strike="noStrike" kern="1200" cap="none" spc="0" normalizeH="0" baseline="0" noProof="0" dirty="0">
              <a:ln>
                <a:noFill/>
              </a:ln>
              <a:solidFill>
                <a:srgbClr val="FFFFFF"/>
              </a:solidFill>
              <a:effectLst/>
              <a:uLnTx/>
              <a:uFillTx/>
              <a:latin typeface="Anton"/>
              <a:ea typeface="Anton"/>
              <a:cs typeface="Anton"/>
              <a:sym typeface="Anton"/>
            </a:endParaRPr>
          </a:p>
        </p:txBody>
      </p:sp>
      <p:pic>
        <p:nvPicPr>
          <p:cNvPr id="7" name="Picture 6">
            <a:extLst>
              <a:ext uri="{FF2B5EF4-FFF2-40B4-BE49-F238E27FC236}">
                <a16:creationId xmlns:a16="http://schemas.microsoft.com/office/drawing/2014/main" id="{62A5A8E8-0D14-ECA8-4A7F-7F3C88003D51}"/>
              </a:ext>
            </a:extLst>
          </p:cNvPr>
          <p:cNvPicPr>
            <a:picLocks noChangeAspect="1"/>
          </p:cNvPicPr>
          <p:nvPr/>
        </p:nvPicPr>
        <p:blipFill>
          <a:blip r:embed="rId5"/>
          <a:stretch>
            <a:fillRect/>
          </a:stretch>
        </p:blipFill>
        <p:spPr>
          <a:xfrm>
            <a:off x="6554736" y="3156167"/>
            <a:ext cx="11030619" cy="4427875"/>
          </a:xfrm>
          <a:prstGeom prst="rect">
            <a:avLst/>
          </a:prstGeom>
          <a:effectLst>
            <a:innerShdw blurRad="114300">
              <a:prstClr val="black"/>
            </a:innerShdw>
          </a:effectLst>
        </p:spPr>
      </p:pic>
      <p:sp>
        <p:nvSpPr>
          <p:cNvPr id="8" name="TextBox 14">
            <a:extLst>
              <a:ext uri="{FF2B5EF4-FFF2-40B4-BE49-F238E27FC236}">
                <a16:creationId xmlns:a16="http://schemas.microsoft.com/office/drawing/2014/main" id="{75636982-0EDB-E5BC-D333-E47C11FB4267}"/>
              </a:ext>
            </a:extLst>
          </p:cNvPr>
          <p:cNvSpPr txBox="1"/>
          <p:nvPr/>
        </p:nvSpPr>
        <p:spPr>
          <a:xfrm>
            <a:off x="782444" y="2171700"/>
            <a:ext cx="17025633" cy="2462213"/>
          </a:xfrm>
          <a:prstGeom prst="rect">
            <a:avLst/>
          </a:prstGeom>
        </p:spPr>
        <p:txBody>
          <a:bodyPr wrap="square" lIns="0" tIns="0" rIns="0" bIns="0" rtlCol="0" anchor="t">
            <a:spAutoFit/>
          </a:bodyPr>
          <a:lstStyle/>
          <a:p>
            <a:pPr marL="0" marR="0" lvl="0" indent="0" algn="l" defTabSz="914400" rtl="0" eaLnBrk="1" fontAlgn="auto" latinLnBrk="0" hangingPunct="1">
              <a:spcBef>
                <a:spcPct val="0"/>
              </a:spcBef>
              <a:spcAft>
                <a:spcPts val="0"/>
              </a:spcAft>
              <a:buClrTx/>
              <a:buSzTx/>
              <a:buFontTx/>
              <a:buNone/>
              <a:tabLst/>
              <a:defRPr/>
            </a:pPr>
            <a:r>
              <a:rPr kumimoji="0" lang="vi-VN"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Depthwise Convolution là một loại tích chập trong đó chúng ta áp dụng một bộ lọc tích chập duy nhất cho mỗi kênh đầu vào.</a:t>
            </a:r>
          </a:p>
          <a:p>
            <a:pPr marL="0" marR="0" lvl="0" indent="0" algn="l" defTabSz="914400" rtl="0" eaLnBrk="1" fontAlgn="auto" latinLnBrk="0" hangingPunct="1">
              <a:spcBef>
                <a:spcPct val="0"/>
              </a:spcBef>
              <a:spcAft>
                <a:spcPts val="0"/>
              </a:spcAft>
              <a:buClrTx/>
              <a:buSzTx/>
              <a:buFontTx/>
              <a:buNone/>
              <a:tabLst/>
              <a:defRPr/>
            </a:pPr>
            <a:r>
              <a:rPr lang="vi-VN" sz="3200" dirty="0">
                <a:solidFill>
                  <a:srgbClr val="FFFFFF"/>
                </a:solidFill>
                <a:latin typeface="Times New Roman" panose="02020603050405020304" pitchFamily="18" charset="0"/>
                <a:ea typeface="Raleway"/>
                <a:cs typeface="Times New Roman" panose="02020603050405020304" pitchFamily="18" charset="0"/>
                <a:sym typeface="Raleway"/>
              </a:rPr>
              <a:t>Như vậy độ phức tạp của DC là:</a:t>
            </a:r>
          </a:p>
          <a:p>
            <a:pPr marL="0" marR="0" lvl="0" indent="0" algn="l" defTabSz="914400" rtl="0" eaLnBrk="1" fontAlgn="auto" latinLnBrk="0" hangingPunct="1">
              <a:spcBef>
                <a:spcPct val="0"/>
              </a:spcBef>
              <a:spcAft>
                <a:spcPts val="0"/>
              </a:spcAft>
              <a:buClrTx/>
              <a:buSzTx/>
              <a:buFontTx/>
              <a:buNone/>
              <a:tabLst/>
              <a:defRPr/>
            </a:pPr>
            <a:r>
              <a:rPr kumimoji="0" lang="vi-VN"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1 kênh: DG*DG*DK*DK</a:t>
            </a:r>
          </a:p>
          <a:p>
            <a:pPr marL="0" marR="0" lvl="0" indent="0" algn="l" defTabSz="914400" rtl="0" eaLnBrk="1" fontAlgn="auto" latinLnBrk="0" hangingPunct="1">
              <a:spcBef>
                <a:spcPct val="0"/>
              </a:spcBef>
              <a:spcAft>
                <a:spcPts val="0"/>
              </a:spcAft>
              <a:buClrTx/>
              <a:buSzTx/>
              <a:buFontTx/>
              <a:buNone/>
              <a:tabLst/>
              <a:defRPr/>
            </a:pPr>
            <a:r>
              <a:rPr lang="vi-VN" sz="3200" dirty="0">
                <a:solidFill>
                  <a:srgbClr val="FFFFFF"/>
                </a:solidFill>
                <a:latin typeface="Times New Roman" panose="02020603050405020304" pitchFamily="18" charset="0"/>
                <a:ea typeface="Raleway"/>
                <a:cs typeface="Times New Roman" panose="02020603050405020304" pitchFamily="18" charset="0"/>
                <a:sym typeface="Raleway"/>
              </a:rPr>
              <a:t>M kênh: DG*DG*DK*DK*M</a:t>
            </a:r>
            <a:endPar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endParaRPr>
          </a:p>
        </p:txBody>
      </p:sp>
    </p:spTree>
    <p:extLst>
      <p:ext uri="{BB962C8B-B14F-4D97-AF65-F5344CB8AC3E}">
        <p14:creationId xmlns:p14="http://schemas.microsoft.com/office/powerpoint/2010/main" val="482359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96E4A9F6-1F82-6855-79B3-D86ADCFCAB33}"/>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131B16D2-53F0-6641-F5E0-4D1372934928}"/>
              </a:ext>
            </a:extLst>
          </p:cNvPr>
          <p:cNvSpPr/>
          <p:nvPr/>
        </p:nvSpPr>
        <p:spPr>
          <a:xfrm>
            <a:off x="17362633" y="9488078"/>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a:extLst>
              <a:ext uri="{FF2B5EF4-FFF2-40B4-BE49-F238E27FC236}">
                <a16:creationId xmlns:a16="http://schemas.microsoft.com/office/drawing/2014/main" id="{147E79C7-13C3-2DC2-D323-1479AF87EDF1}"/>
              </a:ext>
            </a:extLst>
          </p:cNvPr>
          <p:cNvSpPr txBox="1"/>
          <p:nvPr/>
        </p:nvSpPr>
        <p:spPr>
          <a:xfrm>
            <a:off x="2181922" y="299655"/>
            <a:ext cx="14226678" cy="1496372"/>
          </a:xfrm>
          <a:prstGeom prst="rect">
            <a:avLst/>
          </a:prstGeom>
        </p:spPr>
        <p:txBody>
          <a:bodyPr wrap="square" lIns="0" tIns="0" rIns="0" bIns="0" rtlCol="0" anchor="t">
            <a:spAutoFit/>
          </a:bodyPr>
          <a:lstStyle/>
          <a:p>
            <a:pPr marL="0" marR="0" lvl="0" indent="0" algn="ctr" defTabSz="914400" rtl="0" eaLnBrk="1" fontAlgn="auto" latinLnBrk="0" hangingPunct="1">
              <a:lnSpc>
                <a:spcPts val="12239"/>
              </a:lnSpc>
              <a:spcBef>
                <a:spcPts val="0"/>
              </a:spcBef>
              <a:spcAft>
                <a:spcPts val="0"/>
              </a:spcAft>
              <a:buClrTx/>
              <a:buSzTx/>
              <a:buFontTx/>
              <a:buNone/>
              <a:tabLst/>
              <a:defRPr/>
            </a:pPr>
            <a:r>
              <a:rPr kumimoji="0" lang="en-US" sz="8000" b="0" i="0" u="none" strike="noStrike" kern="1200" cap="none" spc="0" normalizeH="0" baseline="0" noProof="0" dirty="0" err="1">
                <a:ln>
                  <a:noFill/>
                </a:ln>
                <a:solidFill>
                  <a:srgbClr val="FFFFFF"/>
                </a:solidFill>
                <a:effectLst/>
                <a:uLnTx/>
                <a:uFillTx/>
                <a:latin typeface="Anton"/>
                <a:ea typeface="Anton"/>
                <a:cs typeface="Anton"/>
                <a:sym typeface="Anton"/>
              </a:rPr>
              <a:t>Depthwise</a:t>
            </a:r>
            <a:r>
              <a:rPr kumimoji="0" lang="en-US" sz="8000" b="0" i="0" u="none" strike="noStrike" kern="1200" cap="none" spc="0" normalizeH="0" noProof="0" dirty="0">
                <a:ln>
                  <a:noFill/>
                </a:ln>
                <a:solidFill>
                  <a:srgbClr val="FFFFFF"/>
                </a:solidFill>
                <a:effectLst/>
                <a:uLnTx/>
                <a:uFillTx/>
                <a:latin typeface="Anton"/>
                <a:ea typeface="Anton"/>
                <a:cs typeface="Anton"/>
                <a:sym typeface="Anton"/>
              </a:rPr>
              <a:t> separable convolution</a:t>
            </a:r>
            <a:endParaRPr kumimoji="0" lang="en-US" sz="8000" b="0" i="0" u="none" strike="noStrike" kern="1200" cap="none" spc="0" normalizeH="0" baseline="0" noProof="0" dirty="0">
              <a:ln>
                <a:noFill/>
              </a:ln>
              <a:solidFill>
                <a:srgbClr val="FFFFFF"/>
              </a:solidFill>
              <a:effectLst/>
              <a:uLnTx/>
              <a:uFillTx/>
              <a:latin typeface="Anton"/>
              <a:ea typeface="Anton"/>
              <a:cs typeface="Anton"/>
              <a:sym typeface="Anton"/>
            </a:endParaRPr>
          </a:p>
        </p:txBody>
      </p:sp>
      <p:pic>
        <p:nvPicPr>
          <p:cNvPr id="6" name="Picture 5">
            <a:extLst>
              <a:ext uri="{FF2B5EF4-FFF2-40B4-BE49-F238E27FC236}">
                <a16:creationId xmlns:a16="http://schemas.microsoft.com/office/drawing/2014/main" id="{932E6C76-FE61-0FDD-125F-9486B165DCD7}"/>
              </a:ext>
            </a:extLst>
          </p:cNvPr>
          <p:cNvPicPr>
            <a:picLocks noChangeAspect="1"/>
          </p:cNvPicPr>
          <p:nvPr/>
        </p:nvPicPr>
        <p:blipFill>
          <a:blip r:embed="rId5"/>
          <a:stretch>
            <a:fillRect/>
          </a:stretch>
        </p:blipFill>
        <p:spPr>
          <a:xfrm>
            <a:off x="6333744" y="3326106"/>
            <a:ext cx="11474333" cy="4352333"/>
          </a:xfrm>
          <a:prstGeom prst="rect">
            <a:avLst/>
          </a:prstGeom>
          <a:effectLst>
            <a:innerShdw blurRad="114300">
              <a:prstClr val="black"/>
            </a:innerShdw>
          </a:effectLst>
        </p:spPr>
      </p:pic>
      <p:sp>
        <p:nvSpPr>
          <p:cNvPr id="3" name="TextBox 14">
            <a:extLst>
              <a:ext uri="{FF2B5EF4-FFF2-40B4-BE49-F238E27FC236}">
                <a16:creationId xmlns:a16="http://schemas.microsoft.com/office/drawing/2014/main" id="{A75E6C18-C179-4AD8-7D24-35C0A5118343}"/>
              </a:ext>
            </a:extLst>
          </p:cNvPr>
          <p:cNvSpPr txBox="1"/>
          <p:nvPr/>
        </p:nvSpPr>
        <p:spPr>
          <a:xfrm>
            <a:off x="782444" y="2171700"/>
            <a:ext cx="17025633" cy="2462213"/>
          </a:xfrm>
          <a:prstGeom prst="rect">
            <a:avLst/>
          </a:prstGeom>
        </p:spPr>
        <p:txBody>
          <a:bodyPr wrap="square" lIns="0" tIns="0" rIns="0" bIns="0" rtlCol="0" anchor="t">
            <a:spAutoFit/>
          </a:bodyPr>
          <a:lstStyle/>
          <a:p>
            <a:pPr marL="0" marR="0" lvl="0" indent="0" algn="l" defTabSz="914400" rtl="0" eaLnBrk="1" fontAlgn="auto" latinLnBrk="0" hangingPunct="1">
              <a:spcBef>
                <a:spcPct val="0"/>
              </a:spcBef>
              <a:spcAft>
                <a:spcPts val="0"/>
              </a:spcAft>
              <a:buClrTx/>
              <a:buSzTx/>
              <a:buFontTx/>
              <a:buNone/>
              <a:tabLst/>
              <a:defRPr/>
            </a:pPr>
            <a:r>
              <a:rPr kumimoji="0" lang="vi-VN"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Depthwise Convolution là một kiểu tích chập sử dụng bộ lọc 1x1, bộ lọc trượt qua các điểm đơn lẻ của đầu vào</a:t>
            </a:r>
            <a:r>
              <a:rPr kumimoji="0" lang="vi-VN" sz="3200" b="0" i="0" u="none" strike="noStrike" kern="1200" cap="none" spc="0" normalizeH="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và có độ sâu bằng nhiều kênh.</a:t>
            </a:r>
          </a:p>
          <a:p>
            <a:pPr marL="0" marR="0" lvl="0" indent="0" algn="l" defTabSz="914400" rtl="0" eaLnBrk="1" fontAlgn="auto" latinLnBrk="0" hangingPunct="1">
              <a:spcBef>
                <a:spcPct val="0"/>
              </a:spcBef>
              <a:spcAft>
                <a:spcPts val="0"/>
              </a:spcAft>
              <a:buClrTx/>
              <a:buSzTx/>
              <a:buFontTx/>
              <a:buNone/>
              <a:tabLst/>
              <a:defRPr/>
            </a:pPr>
            <a:r>
              <a:rPr lang="vi-VN" sz="3200" dirty="0">
                <a:solidFill>
                  <a:srgbClr val="FFFFFF"/>
                </a:solidFill>
                <a:latin typeface="Times New Roman" panose="02020603050405020304" pitchFamily="18" charset="0"/>
                <a:ea typeface="Raleway"/>
                <a:cs typeface="Times New Roman" panose="02020603050405020304" pitchFamily="18" charset="0"/>
                <a:sym typeface="Raleway"/>
              </a:rPr>
              <a:t>Như vậy độ phức tạp của PC là:</a:t>
            </a:r>
          </a:p>
          <a:p>
            <a:pPr marL="0" marR="0" lvl="0" indent="0" algn="l" defTabSz="914400" rtl="0" eaLnBrk="1" fontAlgn="auto" latinLnBrk="0" hangingPunct="1">
              <a:spcBef>
                <a:spcPct val="0"/>
              </a:spcBef>
              <a:spcAft>
                <a:spcPts val="0"/>
              </a:spcAft>
              <a:buClrTx/>
              <a:buSzTx/>
              <a:buFontTx/>
              <a:buNone/>
              <a:tabLst/>
              <a:defRPr/>
            </a:pPr>
            <a:r>
              <a:rPr kumimoji="0" lang="vi-VN"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1 kênh: DG*DG*M</a:t>
            </a:r>
          </a:p>
          <a:p>
            <a:pPr marL="0" marR="0" lvl="0" indent="0" algn="l" defTabSz="914400" rtl="0" eaLnBrk="1" fontAlgn="auto" latinLnBrk="0" hangingPunct="1">
              <a:spcBef>
                <a:spcPct val="0"/>
              </a:spcBef>
              <a:spcAft>
                <a:spcPts val="0"/>
              </a:spcAft>
              <a:buClrTx/>
              <a:buSzTx/>
              <a:buFontTx/>
              <a:buNone/>
              <a:tabLst/>
              <a:defRPr/>
            </a:pPr>
            <a:r>
              <a:rPr lang="vi-VN" sz="3200" dirty="0">
                <a:solidFill>
                  <a:srgbClr val="FFFFFF"/>
                </a:solidFill>
                <a:latin typeface="Times New Roman" panose="02020603050405020304" pitchFamily="18" charset="0"/>
                <a:ea typeface="Raleway"/>
                <a:cs typeface="Times New Roman" panose="02020603050405020304" pitchFamily="18" charset="0"/>
                <a:sym typeface="Raleway"/>
              </a:rPr>
              <a:t>M kênh: DG*DG*N*M</a:t>
            </a:r>
            <a:endPar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endParaRPr>
          </a:p>
        </p:txBody>
      </p:sp>
      <p:sp>
        <p:nvSpPr>
          <p:cNvPr id="7" name="TextBox 14">
            <a:extLst>
              <a:ext uri="{FF2B5EF4-FFF2-40B4-BE49-F238E27FC236}">
                <a16:creationId xmlns:a16="http://schemas.microsoft.com/office/drawing/2014/main" id="{FF67B014-EAD0-581C-407F-688723D722AC}"/>
              </a:ext>
            </a:extLst>
          </p:cNvPr>
          <p:cNvSpPr txBox="1"/>
          <p:nvPr/>
        </p:nvSpPr>
        <p:spPr>
          <a:xfrm>
            <a:off x="782444" y="8090815"/>
            <a:ext cx="17025633" cy="492443"/>
          </a:xfrm>
          <a:prstGeom prst="rect">
            <a:avLst/>
          </a:prstGeom>
        </p:spPr>
        <p:txBody>
          <a:bodyPr wrap="square" lIns="0" tIns="0" rIns="0" bIns="0" rtlCol="0" anchor="t">
            <a:spAutoFit/>
          </a:bodyPr>
          <a:lstStyle/>
          <a:p>
            <a:pPr marL="0" marR="0" lvl="0" indent="0" algn="l" defTabSz="914400" rtl="0" eaLnBrk="1" fontAlgn="auto" latinLnBrk="0" hangingPunct="1">
              <a:spcBef>
                <a:spcPct val="0"/>
              </a:spcBef>
              <a:spcAft>
                <a:spcPts val="0"/>
              </a:spcAft>
              <a:buClrTx/>
              <a:buSzTx/>
              <a:buFontTx/>
              <a:buNone/>
              <a:tabLst/>
              <a:defRPr/>
            </a:pPr>
            <a:r>
              <a:rPr kumimoji="0" lang="vi-VN"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Wingdings" panose="05000000000000000000" pitchFamily="2" charset="2"/>
              </a:rPr>
              <a:t> Độ phức tạp của DSC = PC+DC = DG*DG*DK*DK*M+DG*DG*N*M=DG</a:t>
            </a:r>
            <a:r>
              <a:rPr kumimoji="0" lang="vi-VN" sz="3200" b="0" i="0" u="none" strike="noStrike" kern="1200" cap="none" spc="0" normalizeH="0" baseline="3000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Wingdings" panose="05000000000000000000" pitchFamily="2" charset="2"/>
              </a:rPr>
              <a:t>2</a:t>
            </a:r>
            <a:r>
              <a:rPr kumimoji="0" lang="vi-VN"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Wingdings" panose="05000000000000000000" pitchFamily="2" charset="2"/>
              </a:rPr>
              <a:t>*M(DK</a:t>
            </a:r>
            <a:r>
              <a:rPr kumimoji="0" lang="en-US" sz="3200" b="0" i="0" u="none" strike="noStrike" kern="1200" cap="none" spc="0" normalizeH="0" baseline="3000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Wingdings" panose="05000000000000000000" pitchFamily="2" charset="2"/>
              </a:rPr>
              <a:t>2</a:t>
            </a:r>
            <a:r>
              <a:rPr kumimoji="0" lang="vi-VN"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Wingdings" panose="05000000000000000000" pitchFamily="2" charset="2"/>
              </a:rPr>
              <a:t>+N)</a:t>
            </a:r>
            <a:endPar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endParaRPr>
          </a:p>
        </p:txBody>
      </p:sp>
      <p:pic>
        <p:nvPicPr>
          <p:cNvPr id="11" name="Picture 10">
            <a:extLst>
              <a:ext uri="{FF2B5EF4-FFF2-40B4-BE49-F238E27FC236}">
                <a16:creationId xmlns:a16="http://schemas.microsoft.com/office/drawing/2014/main" id="{DA93E0F9-8115-4615-9EE8-149E5C872C6F}"/>
              </a:ext>
            </a:extLst>
          </p:cNvPr>
          <p:cNvPicPr>
            <a:picLocks noChangeAspect="1"/>
          </p:cNvPicPr>
          <p:nvPr/>
        </p:nvPicPr>
        <p:blipFill>
          <a:blip r:embed="rId6"/>
          <a:stretch>
            <a:fillRect/>
          </a:stretch>
        </p:blipFill>
        <p:spPr>
          <a:xfrm>
            <a:off x="3643661" y="7929299"/>
            <a:ext cx="11000678" cy="1807091"/>
          </a:xfrm>
          <a:prstGeom prst="rect">
            <a:avLst/>
          </a:prstGeom>
          <a:effectLst>
            <a:innerShdw blurRad="114300">
              <a:prstClr val="black"/>
            </a:innerShdw>
          </a:effectLst>
        </p:spPr>
      </p:pic>
    </p:spTree>
    <p:extLst>
      <p:ext uri="{BB962C8B-B14F-4D97-AF65-F5344CB8AC3E}">
        <p14:creationId xmlns:p14="http://schemas.microsoft.com/office/powerpoint/2010/main" val="148852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DAEF00C1-AAD9-C6F2-2381-09676A44C000}"/>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8621FA42-DF8E-2E6A-64DE-33FA84DF125A}"/>
              </a:ext>
            </a:extLst>
          </p:cNvPr>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a:extLst>
              <a:ext uri="{FF2B5EF4-FFF2-40B4-BE49-F238E27FC236}">
                <a16:creationId xmlns:a16="http://schemas.microsoft.com/office/drawing/2014/main" id="{E807E1C1-87AF-8FAF-E8F4-191AF8E66D91}"/>
              </a:ext>
            </a:extLst>
          </p:cNvPr>
          <p:cNvSpPr txBox="1"/>
          <p:nvPr/>
        </p:nvSpPr>
        <p:spPr>
          <a:xfrm>
            <a:off x="4305299" y="647700"/>
            <a:ext cx="9677400" cy="1214563"/>
          </a:xfrm>
          <a:prstGeom prst="rect">
            <a:avLst/>
          </a:prstGeom>
        </p:spPr>
        <p:txBody>
          <a:bodyPr wrap="square" lIns="0" tIns="0" rIns="0" bIns="0" rtlCol="0" anchor="t">
            <a:spAutoFit/>
          </a:bodyPr>
          <a:lstStyle/>
          <a:p>
            <a:pPr algn="ctr">
              <a:lnSpc>
                <a:spcPts val="8688"/>
              </a:lnSpc>
            </a:pPr>
            <a:r>
              <a:rPr lang="en-US" sz="11230" dirty="0">
                <a:solidFill>
                  <a:srgbClr val="FFFFFF"/>
                </a:solidFill>
                <a:latin typeface="Anton"/>
                <a:ea typeface="Anton"/>
                <a:cs typeface="Anton"/>
                <a:sym typeface="Anton"/>
              </a:rPr>
              <a:t>MOBILENET V2</a:t>
            </a:r>
          </a:p>
        </p:txBody>
      </p:sp>
      <p:grpSp>
        <p:nvGrpSpPr>
          <p:cNvPr id="25" name="Group 24">
            <a:extLst>
              <a:ext uri="{FF2B5EF4-FFF2-40B4-BE49-F238E27FC236}">
                <a16:creationId xmlns:a16="http://schemas.microsoft.com/office/drawing/2014/main" id="{4D4C3ED7-E9E0-6E5D-4174-DEB75A2D8854}"/>
              </a:ext>
            </a:extLst>
          </p:cNvPr>
          <p:cNvGrpSpPr/>
          <p:nvPr/>
        </p:nvGrpSpPr>
        <p:grpSpPr>
          <a:xfrm>
            <a:off x="4876800" y="5143500"/>
            <a:ext cx="5545852" cy="1431063"/>
            <a:chOff x="1755470" y="4146235"/>
            <a:chExt cx="5545852" cy="1431063"/>
          </a:xfrm>
        </p:grpSpPr>
        <p:sp>
          <p:nvSpPr>
            <p:cNvPr id="13" name="AutoShape 13">
              <a:extLst>
                <a:ext uri="{FF2B5EF4-FFF2-40B4-BE49-F238E27FC236}">
                  <a16:creationId xmlns:a16="http://schemas.microsoft.com/office/drawing/2014/main" id="{FC90641B-CFBC-98B4-C06A-D2F010D30FEA}"/>
                </a:ext>
              </a:extLst>
            </p:cNvPr>
            <p:cNvSpPr/>
            <p:nvPr/>
          </p:nvSpPr>
          <p:spPr>
            <a:xfrm>
              <a:off x="5440826" y="4880817"/>
              <a:ext cx="1860496" cy="0"/>
            </a:xfrm>
            <a:prstGeom prst="line">
              <a:avLst/>
            </a:prstGeom>
            <a:ln w="38100" cap="flat">
              <a:solidFill>
                <a:srgbClr val="FFFFFF"/>
              </a:solidFill>
              <a:prstDash val="solid"/>
              <a:headEnd type="diamond" w="lg" len="lg"/>
              <a:tailEnd type="diamond" w="lg" len="lg"/>
            </a:ln>
          </p:spPr>
        </p:sp>
        <p:grpSp>
          <p:nvGrpSpPr>
            <p:cNvPr id="24" name="Group 23">
              <a:extLst>
                <a:ext uri="{FF2B5EF4-FFF2-40B4-BE49-F238E27FC236}">
                  <a16:creationId xmlns:a16="http://schemas.microsoft.com/office/drawing/2014/main" id="{8F420C9A-670A-AFF4-4A57-F6C350AE7BCB}"/>
                </a:ext>
              </a:extLst>
            </p:cNvPr>
            <p:cNvGrpSpPr/>
            <p:nvPr/>
          </p:nvGrpSpPr>
          <p:grpSpPr>
            <a:xfrm>
              <a:off x="1755470" y="4146235"/>
              <a:ext cx="3685356" cy="1431063"/>
              <a:chOff x="1755470" y="4146235"/>
              <a:chExt cx="3685356" cy="1431063"/>
            </a:xfrm>
          </p:grpSpPr>
          <p:grpSp>
            <p:nvGrpSpPr>
              <p:cNvPr id="4" name="Group 4">
                <a:extLst>
                  <a:ext uri="{FF2B5EF4-FFF2-40B4-BE49-F238E27FC236}">
                    <a16:creationId xmlns:a16="http://schemas.microsoft.com/office/drawing/2014/main" id="{81E81334-8D6A-EDD4-BC26-B91C67DFAEAC}"/>
                  </a:ext>
                </a:extLst>
              </p:cNvPr>
              <p:cNvGrpSpPr/>
              <p:nvPr/>
            </p:nvGrpSpPr>
            <p:grpSpPr>
              <a:xfrm>
                <a:off x="1755470" y="4146235"/>
                <a:ext cx="3685356" cy="1431063"/>
                <a:chOff x="0" y="0"/>
                <a:chExt cx="812800" cy="315619"/>
              </a:xfrm>
            </p:grpSpPr>
            <p:sp>
              <p:nvSpPr>
                <p:cNvPr id="5" name="Freeform 5">
                  <a:extLst>
                    <a:ext uri="{FF2B5EF4-FFF2-40B4-BE49-F238E27FC236}">
                      <a16:creationId xmlns:a16="http://schemas.microsoft.com/office/drawing/2014/main" id="{CBF1DD30-D461-279E-C08F-35F168C1D2FE}"/>
                    </a:ext>
                  </a:extLst>
                </p:cNvPr>
                <p:cNvSpPr/>
                <p:nvPr/>
              </p:nvSpPr>
              <p:spPr>
                <a:xfrm>
                  <a:off x="0" y="0"/>
                  <a:ext cx="812800" cy="315619"/>
                </a:xfrm>
                <a:custGeom>
                  <a:avLst/>
                  <a:gdLst/>
                  <a:ahLst/>
                  <a:cxnLst/>
                  <a:rect l="l" t="t" r="r" b="b"/>
                  <a:pathLst>
                    <a:path w="812800" h="315619">
                      <a:moveTo>
                        <a:pt x="0" y="0"/>
                      </a:moveTo>
                      <a:lnTo>
                        <a:pt x="812800" y="0"/>
                      </a:lnTo>
                      <a:lnTo>
                        <a:pt x="812800" y="315619"/>
                      </a:lnTo>
                      <a:lnTo>
                        <a:pt x="0" y="315619"/>
                      </a:lnTo>
                      <a:close/>
                    </a:path>
                  </a:pathLst>
                </a:custGeom>
                <a:gradFill rotWithShape="1">
                  <a:gsLst>
                    <a:gs pos="0">
                      <a:srgbClr val="365E93">
                        <a:alpha val="56000"/>
                      </a:srgbClr>
                    </a:gs>
                    <a:gs pos="100000">
                      <a:srgbClr val="AF2BA5">
                        <a:alpha val="56000"/>
                      </a:srgbClr>
                    </a:gs>
                  </a:gsLst>
                  <a:lin ang="0"/>
                </a:gradFill>
              </p:spPr>
            </p:sp>
            <p:sp>
              <p:nvSpPr>
                <p:cNvPr id="6" name="TextBox 6">
                  <a:extLst>
                    <a:ext uri="{FF2B5EF4-FFF2-40B4-BE49-F238E27FC236}">
                      <a16:creationId xmlns:a16="http://schemas.microsoft.com/office/drawing/2014/main" id="{18EF7722-0004-E03B-7E58-BC483DD82EAA}"/>
                    </a:ext>
                  </a:extLst>
                </p:cNvPr>
                <p:cNvSpPr txBox="1"/>
                <p:nvPr/>
              </p:nvSpPr>
              <p:spPr>
                <a:xfrm>
                  <a:off x="0" y="-38100"/>
                  <a:ext cx="812800" cy="353719"/>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8E77D4D7-524A-CF96-5ACE-820BD78B6624}"/>
                  </a:ext>
                </a:extLst>
              </p:cNvPr>
              <p:cNvSpPr txBox="1"/>
              <p:nvPr/>
            </p:nvSpPr>
            <p:spPr>
              <a:xfrm>
                <a:off x="2061497" y="4292412"/>
                <a:ext cx="3073303" cy="820738"/>
              </a:xfrm>
              <a:prstGeom prst="rect">
                <a:avLst/>
              </a:prstGeom>
            </p:spPr>
            <p:txBody>
              <a:bodyPr lIns="0" tIns="0" rIns="0" bIns="0" rtlCol="0" anchor="t">
                <a:spAutoFit/>
              </a:bodyPr>
              <a:lstStyle/>
              <a:p>
                <a:pPr algn="ctr">
                  <a:lnSpc>
                    <a:spcPts val="3246"/>
                  </a:lnSpc>
                </a:pPr>
                <a:r>
                  <a:rPr lang="en-US" sz="2925" b="1" dirty="0">
                    <a:solidFill>
                      <a:srgbClr val="FFFFFF"/>
                    </a:solidFill>
                    <a:latin typeface="Raleway Bold"/>
                    <a:ea typeface="Raleway Bold"/>
                    <a:cs typeface="Raleway Bold"/>
                    <a:sym typeface="Raleway Bold"/>
                  </a:rPr>
                  <a:t>Inverted Residual Block</a:t>
                </a:r>
              </a:p>
            </p:txBody>
          </p:sp>
        </p:grpSp>
      </p:grpSp>
      <p:grpSp>
        <p:nvGrpSpPr>
          <p:cNvPr id="27" name="Group 26">
            <a:extLst>
              <a:ext uri="{FF2B5EF4-FFF2-40B4-BE49-F238E27FC236}">
                <a16:creationId xmlns:a16="http://schemas.microsoft.com/office/drawing/2014/main" id="{E733FE87-02EC-290D-3AA1-B5C1B0181E95}"/>
              </a:ext>
            </a:extLst>
          </p:cNvPr>
          <p:cNvGrpSpPr/>
          <p:nvPr/>
        </p:nvGrpSpPr>
        <p:grpSpPr>
          <a:xfrm>
            <a:off x="10512730" y="5143500"/>
            <a:ext cx="3685356" cy="1431063"/>
            <a:chOff x="12848456" y="4146235"/>
            <a:chExt cx="3685356" cy="1431063"/>
          </a:xfrm>
        </p:grpSpPr>
        <p:grpSp>
          <p:nvGrpSpPr>
            <p:cNvPr id="10" name="Group 10">
              <a:extLst>
                <a:ext uri="{FF2B5EF4-FFF2-40B4-BE49-F238E27FC236}">
                  <a16:creationId xmlns:a16="http://schemas.microsoft.com/office/drawing/2014/main" id="{A5D2CFEF-4C26-AD9E-DDBE-ACDF17E50A83}"/>
                </a:ext>
              </a:extLst>
            </p:cNvPr>
            <p:cNvGrpSpPr/>
            <p:nvPr/>
          </p:nvGrpSpPr>
          <p:grpSpPr>
            <a:xfrm>
              <a:off x="12848456" y="4146235"/>
              <a:ext cx="3685356" cy="1431063"/>
              <a:chOff x="0" y="0"/>
              <a:chExt cx="812800" cy="315619"/>
            </a:xfrm>
          </p:grpSpPr>
          <p:sp>
            <p:nvSpPr>
              <p:cNvPr id="11" name="Freeform 11">
                <a:extLst>
                  <a:ext uri="{FF2B5EF4-FFF2-40B4-BE49-F238E27FC236}">
                    <a16:creationId xmlns:a16="http://schemas.microsoft.com/office/drawing/2014/main" id="{9A16BCB6-4A0B-C3AD-1CA9-3B36F01147B5}"/>
                  </a:ext>
                </a:extLst>
              </p:cNvPr>
              <p:cNvSpPr/>
              <p:nvPr/>
            </p:nvSpPr>
            <p:spPr>
              <a:xfrm>
                <a:off x="0" y="0"/>
                <a:ext cx="812800" cy="315619"/>
              </a:xfrm>
              <a:custGeom>
                <a:avLst/>
                <a:gdLst/>
                <a:ahLst/>
                <a:cxnLst/>
                <a:rect l="l" t="t" r="r" b="b"/>
                <a:pathLst>
                  <a:path w="812800" h="315619">
                    <a:moveTo>
                      <a:pt x="0" y="0"/>
                    </a:moveTo>
                    <a:lnTo>
                      <a:pt x="812800" y="0"/>
                    </a:lnTo>
                    <a:lnTo>
                      <a:pt x="812800" y="315619"/>
                    </a:lnTo>
                    <a:lnTo>
                      <a:pt x="0" y="315619"/>
                    </a:lnTo>
                    <a:close/>
                  </a:path>
                </a:pathLst>
              </a:custGeom>
              <a:gradFill rotWithShape="1">
                <a:gsLst>
                  <a:gs pos="0">
                    <a:srgbClr val="365E93">
                      <a:alpha val="56000"/>
                    </a:srgbClr>
                  </a:gs>
                  <a:gs pos="100000">
                    <a:srgbClr val="AF2BA5">
                      <a:alpha val="56000"/>
                    </a:srgbClr>
                  </a:gs>
                </a:gsLst>
                <a:lin ang="0"/>
              </a:gradFill>
            </p:spPr>
          </p:sp>
          <p:sp>
            <p:nvSpPr>
              <p:cNvPr id="12" name="TextBox 12">
                <a:extLst>
                  <a:ext uri="{FF2B5EF4-FFF2-40B4-BE49-F238E27FC236}">
                    <a16:creationId xmlns:a16="http://schemas.microsoft.com/office/drawing/2014/main" id="{DC124090-E01E-BA8D-699B-B94F78CF6270}"/>
                  </a:ext>
                </a:extLst>
              </p:cNvPr>
              <p:cNvSpPr txBox="1"/>
              <p:nvPr/>
            </p:nvSpPr>
            <p:spPr>
              <a:xfrm>
                <a:off x="0" y="-38100"/>
                <a:ext cx="812800" cy="353719"/>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a:extLst>
                <a:ext uri="{FF2B5EF4-FFF2-40B4-BE49-F238E27FC236}">
                  <a16:creationId xmlns:a16="http://schemas.microsoft.com/office/drawing/2014/main" id="{AFC0578A-1348-A8E2-DF4C-17AAED1EF97E}"/>
                </a:ext>
              </a:extLst>
            </p:cNvPr>
            <p:cNvSpPr txBox="1"/>
            <p:nvPr/>
          </p:nvSpPr>
          <p:spPr>
            <a:xfrm>
              <a:off x="13253961" y="4423845"/>
              <a:ext cx="2972542" cy="820738"/>
            </a:xfrm>
            <a:prstGeom prst="rect">
              <a:avLst/>
            </a:prstGeom>
          </p:spPr>
          <p:txBody>
            <a:bodyPr lIns="0" tIns="0" rIns="0" bIns="0" rtlCol="0" anchor="t">
              <a:spAutoFit/>
            </a:bodyPr>
            <a:lstStyle/>
            <a:p>
              <a:pPr algn="ctr">
                <a:lnSpc>
                  <a:spcPts val="3246"/>
                </a:lnSpc>
              </a:pPr>
              <a:r>
                <a:rPr lang="en-US" sz="2925" b="1" dirty="0">
                  <a:solidFill>
                    <a:srgbClr val="FFFFFF"/>
                  </a:solidFill>
                  <a:latin typeface="Raleway Bold"/>
                  <a:ea typeface="Raleway Bold"/>
                  <a:cs typeface="Raleway Bold"/>
                  <a:sym typeface="Raleway Bold"/>
                </a:rPr>
                <a:t>Linear Bottleneck</a:t>
              </a:r>
            </a:p>
          </p:txBody>
        </p:sp>
      </p:grpSp>
      <p:sp>
        <p:nvSpPr>
          <p:cNvPr id="2" name="TextBox 18">
            <a:extLst>
              <a:ext uri="{FF2B5EF4-FFF2-40B4-BE49-F238E27FC236}">
                <a16:creationId xmlns:a16="http://schemas.microsoft.com/office/drawing/2014/main" id="{E4F0417B-4F9D-5302-51E1-40AB05D4FBB2}"/>
              </a:ext>
            </a:extLst>
          </p:cNvPr>
          <p:cNvSpPr txBox="1"/>
          <p:nvPr/>
        </p:nvSpPr>
        <p:spPr>
          <a:xfrm>
            <a:off x="1524000" y="2269155"/>
            <a:ext cx="16225169" cy="1477328"/>
          </a:xfrm>
          <a:prstGeom prst="rect">
            <a:avLst/>
          </a:prstGeom>
        </p:spPr>
        <p:txBody>
          <a:bodyPr wrap="square" lIns="0" tIns="0" rIns="0" bIns="0" rtlCol="0" anchor="t">
            <a:spAutoFit/>
          </a:bodyPr>
          <a:lstStyle/>
          <a:p>
            <a:pPr>
              <a:spcBef>
                <a:spcPct val="0"/>
              </a:spcBef>
            </a:pP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MobileNetV2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là</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phiên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bản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cải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tiến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của</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MobileNetV1,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bằng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cách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bổ</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sung Inverted Residual Block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với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linear bottleneck.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Cải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tiến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này</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giúp</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tăng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cường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khả</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năng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biểu</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diễn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của</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mạng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mà</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không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làm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tang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đáng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kể</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độ</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phức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tạp</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tính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toán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a:t>
            </a:r>
          </a:p>
        </p:txBody>
      </p:sp>
    </p:spTree>
    <p:extLst>
      <p:ext uri="{BB962C8B-B14F-4D97-AF65-F5344CB8AC3E}">
        <p14:creationId xmlns:p14="http://schemas.microsoft.com/office/powerpoint/2010/main" val="249423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80">
                                          <p:stCondLst>
                                            <p:cond delay="0"/>
                                          </p:stCondLst>
                                        </p:cTn>
                                        <p:tgtEl>
                                          <p:spTgt spid="2"/>
                                        </p:tgtEl>
                                      </p:cBhvr>
                                    </p:animEffect>
                                    <p:anim calcmode="lin" valueType="num">
                                      <p:cBhvr>
                                        <p:cTn id="2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31" dur="26">
                                          <p:stCondLst>
                                            <p:cond delay="650"/>
                                          </p:stCondLst>
                                        </p:cTn>
                                        <p:tgtEl>
                                          <p:spTgt spid="2"/>
                                        </p:tgtEl>
                                      </p:cBhvr>
                                      <p:to x="100000" y="60000"/>
                                    </p:animScale>
                                    <p:animScale>
                                      <p:cBhvr>
                                        <p:cTn id="32" dur="166" decel="50000">
                                          <p:stCondLst>
                                            <p:cond delay="676"/>
                                          </p:stCondLst>
                                        </p:cTn>
                                        <p:tgtEl>
                                          <p:spTgt spid="2"/>
                                        </p:tgtEl>
                                      </p:cBhvr>
                                      <p:to x="100000" y="100000"/>
                                    </p:animScale>
                                    <p:animScale>
                                      <p:cBhvr>
                                        <p:cTn id="33" dur="26">
                                          <p:stCondLst>
                                            <p:cond delay="1312"/>
                                          </p:stCondLst>
                                        </p:cTn>
                                        <p:tgtEl>
                                          <p:spTgt spid="2"/>
                                        </p:tgtEl>
                                      </p:cBhvr>
                                      <p:to x="100000" y="80000"/>
                                    </p:animScale>
                                    <p:animScale>
                                      <p:cBhvr>
                                        <p:cTn id="34" dur="166" decel="50000">
                                          <p:stCondLst>
                                            <p:cond delay="1338"/>
                                          </p:stCondLst>
                                        </p:cTn>
                                        <p:tgtEl>
                                          <p:spTgt spid="2"/>
                                        </p:tgtEl>
                                      </p:cBhvr>
                                      <p:to x="100000" y="100000"/>
                                    </p:animScale>
                                    <p:animScale>
                                      <p:cBhvr>
                                        <p:cTn id="35" dur="26">
                                          <p:stCondLst>
                                            <p:cond delay="1642"/>
                                          </p:stCondLst>
                                        </p:cTn>
                                        <p:tgtEl>
                                          <p:spTgt spid="2"/>
                                        </p:tgtEl>
                                      </p:cBhvr>
                                      <p:to x="100000" y="90000"/>
                                    </p:animScale>
                                    <p:animScale>
                                      <p:cBhvr>
                                        <p:cTn id="36" dur="166" decel="50000">
                                          <p:stCondLst>
                                            <p:cond delay="1668"/>
                                          </p:stCondLst>
                                        </p:cTn>
                                        <p:tgtEl>
                                          <p:spTgt spid="2"/>
                                        </p:tgtEl>
                                      </p:cBhvr>
                                      <p:to x="100000" y="100000"/>
                                    </p:animScale>
                                    <p:animScale>
                                      <p:cBhvr>
                                        <p:cTn id="37" dur="26">
                                          <p:stCondLst>
                                            <p:cond delay="1808"/>
                                          </p:stCondLst>
                                        </p:cTn>
                                        <p:tgtEl>
                                          <p:spTgt spid="2"/>
                                        </p:tgtEl>
                                      </p:cBhvr>
                                      <p:to x="100000" y="95000"/>
                                    </p:animScale>
                                    <p:animScale>
                                      <p:cBhvr>
                                        <p:cTn id="38" dur="166" decel="50000">
                                          <p:stCondLst>
                                            <p:cond delay="1834"/>
                                          </p:stCondLst>
                                        </p:cTn>
                                        <p:tgtEl>
                                          <p:spTgt spid="2"/>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randombar(horizontal)">
                                      <p:cBhvr>
                                        <p:cTn id="43" dur="500"/>
                                        <p:tgtEl>
                                          <p:spTgt spid="25"/>
                                        </p:tgtEl>
                                      </p:cBhvr>
                                    </p:animEffect>
                                  </p:childTnLst>
                                </p:cTn>
                              </p:par>
                            </p:childTnLst>
                          </p:cTn>
                        </p:par>
                        <p:par>
                          <p:cTn id="44" fill="hold">
                            <p:stCondLst>
                              <p:cond delay="500"/>
                            </p:stCondLst>
                            <p:childTnLst>
                              <p:par>
                                <p:cTn id="45" presetID="14" presetClass="entr" presetSubtype="1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randombar(horizontal)">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838200" y="647700"/>
            <a:ext cx="16916400" cy="1115690"/>
          </a:xfrm>
          <a:prstGeom prst="rect">
            <a:avLst/>
          </a:prstGeom>
        </p:spPr>
        <p:txBody>
          <a:bodyPr wrap="square" lIns="0" tIns="0" rIns="0" bIns="0" rtlCol="0" anchor="t">
            <a:spAutoFit/>
          </a:bodyPr>
          <a:lstStyle/>
          <a:p>
            <a:pPr algn="ctr">
              <a:lnSpc>
                <a:spcPts val="8688"/>
              </a:lnSpc>
            </a:pPr>
            <a:r>
              <a:rPr lang="vi-VN" sz="8000" dirty="0">
                <a:latin typeface="Anton"/>
                <a:ea typeface="Anton"/>
                <a:cs typeface="Anton"/>
                <a:sym typeface="Anton"/>
              </a:rPr>
              <a:t>LINEAR BOTTLENECK VÀ INVERTED RESIDUAL </a:t>
            </a:r>
            <a:endParaRPr lang="en-US" sz="8000" dirty="0">
              <a:latin typeface="Anton"/>
              <a:ea typeface="Anton"/>
              <a:cs typeface="Anton"/>
              <a:sym typeface="Anton"/>
            </a:endParaRPr>
          </a:p>
        </p:txBody>
      </p:sp>
      <p:pic>
        <p:nvPicPr>
          <p:cNvPr id="1026" name="Picture 2">
            <a:extLst>
              <a:ext uri="{FF2B5EF4-FFF2-40B4-BE49-F238E27FC236}">
                <a16:creationId xmlns:a16="http://schemas.microsoft.com/office/drawing/2014/main" id="{52EF226F-8FA1-E3E2-6CDD-B7DB58EDFAF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3" t="148" r="243" b="15231"/>
          <a:stretch/>
        </p:blipFill>
        <p:spPr bwMode="auto">
          <a:xfrm>
            <a:off x="10591800" y="4042610"/>
            <a:ext cx="7347906" cy="33864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E009BE28-876E-25A9-9F34-D3C6E6916150}"/>
              </a:ext>
            </a:extLst>
          </p:cNvPr>
          <p:cNvPicPr>
            <a:picLocks noChangeAspect="1"/>
          </p:cNvPicPr>
          <p:nvPr/>
        </p:nvPicPr>
        <p:blipFill>
          <a:blip r:embed="rId6"/>
          <a:stretch>
            <a:fillRect/>
          </a:stretch>
        </p:blipFill>
        <p:spPr>
          <a:xfrm>
            <a:off x="1066800" y="3475521"/>
            <a:ext cx="9802711" cy="3953579"/>
          </a:xfrm>
          <a:prstGeom prst="rect">
            <a:avLst/>
          </a:prstGeom>
        </p:spPr>
      </p:pic>
      <p:sp>
        <p:nvSpPr>
          <p:cNvPr id="29" name="TextBox 18">
            <a:extLst>
              <a:ext uri="{FF2B5EF4-FFF2-40B4-BE49-F238E27FC236}">
                <a16:creationId xmlns:a16="http://schemas.microsoft.com/office/drawing/2014/main" id="{1AD39865-925F-2BF8-7AC2-4A214C4D9F2E}"/>
              </a:ext>
            </a:extLst>
          </p:cNvPr>
          <p:cNvSpPr txBox="1"/>
          <p:nvPr/>
        </p:nvSpPr>
        <p:spPr>
          <a:xfrm>
            <a:off x="1183815" y="2281738"/>
            <a:ext cx="16225169" cy="984885"/>
          </a:xfrm>
          <a:prstGeom prst="rect">
            <a:avLst/>
          </a:prstGeom>
        </p:spPr>
        <p:txBody>
          <a:bodyPr wrap="square" lIns="0" tIns="0" rIns="0" bIns="0" rtlCol="0" anchor="t">
            <a:spAutoFit/>
          </a:bodyPr>
          <a:lstStyle/>
          <a:p>
            <a:pPr>
              <a:spcBef>
                <a:spcPct val="0"/>
              </a:spcBef>
            </a:pPr>
            <a:r>
              <a:rPr lang="vi-VN" sz="3200" dirty="0">
                <a:latin typeface="Times New Roman" panose="02020603050405020304" pitchFamily="18" charset="0"/>
                <a:ea typeface="Raleway"/>
                <a:cs typeface="Times New Roman" panose="02020603050405020304" pitchFamily="18" charset="0"/>
                <a:sym typeface="Raleway"/>
              </a:rPr>
              <a:t>Điều chỉnh sao cho số kênh (hoặc chiều sâu) ở input và output của mỗi block residual được thu hẹp lại</a:t>
            </a:r>
            <a:endParaRPr lang="en-US" sz="3200" dirty="0">
              <a:latin typeface="Times New Roman" panose="02020603050405020304" pitchFamily="18" charset="0"/>
              <a:ea typeface="Raleway"/>
              <a:cs typeface="Times New Roman" panose="02020603050405020304" pitchFamily="18" charset="0"/>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80">
                                          <p:stCondLst>
                                            <p:cond delay="0"/>
                                          </p:stCondLst>
                                        </p:cTn>
                                        <p:tgtEl>
                                          <p:spTgt spid="29"/>
                                        </p:tgtEl>
                                      </p:cBhvr>
                                    </p:animEffect>
                                    <p:anim calcmode="lin" valueType="num">
                                      <p:cBhvr>
                                        <p:cTn id="8"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3" dur="26">
                                          <p:stCondLst>
                                            <p:cond delay="650"/>
                                          </p:stCondLst>
                                        </p:cTn>
                                        <p:tgtEl>
                                          <p:spTgt spid="29"/>
                                        </p:tgtEl>
                                      </p:cBhvr>
                                      <p:to x="100000" y="60000"/>
                                    </p:animScale>
                                    <p:animScale>
                                      <p:cBhvr>
                                        <p:cTn id="14" dur="166" decel="50000">
                                          <p:stCondLst>
                                            <p:cond delay="676"/>
                                          </p:stCondLst>
                                        </p:cTn>
                                        <p:tgtEl>
                                          <p:spTgt spid="29"/>
                                        </p:tgtEl>
                                      </p:cBhvr>
                                      <p:to x="100000" y="100000"/>
                                    </p:animScale>
                                    <p:animScale>
                                      <p:cBhvr>
                                        <p:cTn id="15" dur="26">
                                          <p:stCondLst>
                                            <p:cond delay="1312"/>
                                          </p:stCondLst>
                                        </p:cTn>
                                        <p:tgtEl>
                                          <p:spTgt spid="29"/>
                                        </p:tgtEl>
                                      </p:cBhvr>
                                      <p:to x="100000" y="80000"/>
                                    </p:animScale>
                                    <p:animScale>
                                      <p:cBhvr>
                                        <p:cTn id="16" dur="166" decel="50000">
                                          <p:stCondLst>
                                            <p:cond delay="1338"/>
                                          </p:stCondLst>
                                        </p:cTn>
                                        <p:tgtEl>
                                          <p:spTgt spid="29"/>
                                        </p:tgtEl>
                                      </p:cBhvr>
                                      <p:to x="100000" y="100000"/>
                                    </p:animScale>
                                    <p:animScale>
                                      <p:cBhvr>
                                        <p:cTn id="17" dur="26">
                                          <p:stCondLst>
                                            <p:cond delay="1642"/>
                                          </p:stCondLst>
                                        </p:cTn>
                                        <p:tgtEl>
                                          <p:spTgt spid="29"/>
                                        </p:tgtEl>
                                      </p:cBhvr>
                                      <p:to x="100000" y="90000"/>
                                    </p:animScale>
                                    <p:animScale>
                                      <p:cBhvr>
                                        <p:cTn id="18" dur="166" decel="50000">
                                          <p:stCondLst>
                                            <p:cond delay="1668"/>
                                          </p:stCondLst>
                                        </p:cTn>
                                        <p:tgtEl>
                                          <p:spTgt spid="29"/>
                                        </p:tgtEl>
                                      </p:cBhvr>
                                      <p:to x="100000" y="100000"/>
                                    </p:animScale>
                                    <p:animScale>
                                      <p:cBhvr>
                                        <p:cTn id="19" dur="26">
                                          <p:stCondLst>
                                            <p:cond delay="1808"/>
                                          </p:stCondLst>
                                        </p:cTn>
                                        <p:tgtEl>
                                          <p:spTgt spid="29"/>
                                        </p:tgtEl>
                                      </p:cBhvr>
                                      <p:to x="100000" y="95000"/>
                                    </p:animScale>
                                    <p:animScale>
                                      <p:cBhvr>
                                        <p:cTn id="20" dur="166" decel="50000">
                                          <p:stCondLst>
                                            <p:cond delay="1834"/>
                                          </p:stCondLst>
                                        </p:cTn>
                                        <p:tgtEl>
                                          <p:spTgt spid="2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4" name="Freeform 4"/>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466773" y="3374890"/>
            <a:ext cx="5267534" cy="3074368"/>
          </a:xfrm>
          <a:prstGeom prst="rect">
            <a:avLst/>
          </a:prstGeom>
        </p:spPr>
        <p:txBody>
          <a:bodyPr lIns="0" tIns="0" rIns="0" bIns="0" rtlCol="0" anchor="t">
            <a:spAutoFit/>
          </a:bodyPr>
          <a:lstStyle/>
          <a:p>
            <a:pPr algn="l">
              <a:lnSpc>
                <a:spcPts val="12239"/>
              </a:lnSpc>
            </a:pPr>
            <a:r>
              <a:rPr lang="vi-VN" sz="8000" dirty="0">
                <a:solidFill>
                  <a:srgbClr val="FFFFFF"/>
                </a:solidFill>
                <a:latin typeface="Anton"/>
                <a:ea typeface="Anton"/>
                <a:cs typeface="Anton"/>
                <a:sym typeface="Anton"/>
              </a:rPr>
              <a:t>Tổng quan dữ liệu</a:t>
            </a:r>
            <a:endParaRPr lang="en-US" sz="8000" dirty="0">
              <a:solidFill>
                <a:srgbClr val="FFFFFF"/>
              </a:solidFill>
              <a:latin typeface="Anton"/>
              <a:ea typeface="Anton"/>
              <a:cs typeface="Anton"/>
              <a:sym typeface="Anton"/>
            </a:endParaRPr>
          </a:p>
        </p:txBody>
      </p:sp>
      <p:grpSp>
        <p:nvGrpSpPr>
          <p:cNvPr id="9" name="Group 9"/>
          <p:cNvGrpSpPr/>
          <p:nvPr/>
        </p:nvGrpSpPr>
        <p:grpSpPr>
          <a:xfrm>
            <a:off x="7010400" y="4429702"/>
            <a:ext cx="14254667" cy="713798"/>
            <a:chOff x="0" y="0"/>
            <a:chExt cx="1075976" cy="187996"/>
          </a:xfrm>
        </p:grpSpPr>
        <p:sp>
          <p:nvSpPr>
            <p:cNvPr id="10" name="Freeform 10"/>
            <p:cNvSpPr/>
            <p:nvPr/>
          </p:nvSpPr>
          <p:spPr>
            <a:xfrm>
              <a:off x="0" y="0"/>
              <a:ext cx="1075976" cy="187996"/>
            </a:xfrm>
            <a:custGeom>
              <a:avLst/>
              <a:gdLst/>
              <a:ahLst/>
              <a:cxnLst/>
              <a:rect l="l" t="t" r="r" b="b"/>
              <a:pathLst>
                <a:path w="1075976" h="187996">
                  <a:moveTo>
                    <a:pt x="0" y="0"/>
                  </a:moveTo>
                  <a:lnTo>
                    <a:pt x="1075976" y="0"/>
                  </a:lnTo>
                  <a:lnTo>
                    <a:pt x="1075976" y="187996"/>
                  </a:lnTo>
                  <a:lnTo>
                    <a:pt x="0" y="187996"/>
                  </a:lnTo>
                  <a:close/>
                </a:path>
              </a:pathLst>
            </a:custGeom>
            <a:gradFill rotWithShape="1">
              <a:gsLst>
                <a:gs pos="0">
                  <a:srgbClr val="365E93">
                    <a:alpha val="56000"/>
                  </a:srgbClr>
                </a:gs>
                <a:gs pos="100000">
                  <a:srgbClr val="AF2BA5">
                    <a:alpha val="56000"/>
                  </a:srgbClr>
                </a:gs>
              </a:gsLst>
              <a:lin ang="0"/>
            </a:gradFill>
          </p:spPr>
          <p:txBody>
            <a:bodyPr/>
            <a:lstStyle/>
            <a:p>
              <a:endParaRPr lang="vi-VN"/>
            </a:p>
          </p:txBody>
        </p:sp>
        <p:sp>
          <p:nvSpPr>
            <p:cNvPr id="11" name="TextBox 11"/>
            <p:cNvSpPr txBox="1"/>
            <p:nvPr/>
          </p:nvSpPr>
          <p:spPr>
            <a:xfrm>
              <a:off x="0" y="-38100"/>
              <a:ext cx="1075976" cy="226096"/>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7239000" y="3162300"/>
            <a:ext cx="9574855" cy="1002775"/>
          </a:xfrm>
          <a:prstGeom prst="rect">
            <a:avLst/>
          </a:prstGeom>
        </p:spPr>
        <p:txBody>
          <a:bodyPr wrap="square" lIns="0" tIns="0" rIns="0" bIns="0" rtlCol="0" anchor="t">
            <a:spAutoFit/>
          </a:bodyPr>
          <a:lstStyle/>
          <a:p>
            <a:pPr algn="l">
              <a:lnSpc>
                <a:spcPts val="2603"/>
              </a:lnSpc>
              <a:spcBef>
                <a:spcPct val="0"/>
              </a:spcBef>
            </a:pPr>
            <a:r>
              <a:rPr lang="en-US" sz="2800" dirty="0">
                <a:solidFill>
                  <a:srgbClr val="FFFFFF"/>
                </a:solidFill>
                <a:latin typeface="Raleway"/>
                <a:ea typeface="Raleway"/>
                <a:cs typeface="Raleway"/>
                <a:sym typeface="Raleway"/>
              </a:rPr>
              <a:t>Trong </a:t>
            </a:r>
            <a:r>
              <a:rPr lang="en-US" sz="2800" dirty="0" err="1">
                <a:solidFill>
                  <a:srgbClr val="FFFFFF"/>
                </a:solidFill>
                <a:latin typeface="Raleway"/>
                <a:ea typeface="Raleway"/>
                <a:cs typeface="Raleway"/>
                <a:sym typeface="Raleway"/>
              </a:rPr>
              <a:t>bài</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toán</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phân</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loại</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bệnh</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về</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mắt</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bộ</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dữ</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liệu</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đóng</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vai</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trò</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cốt</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lõi</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trong</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việc</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quyết</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định</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độ</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chính</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xác</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và</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khả</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năng</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tổng</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quát</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của</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mô</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hình</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học</a:t>
            </a:r>
            <a:r>
              <a:rPr lang="en-US" sz="2800" dirty="0">
                <a:solidFill>
                  <a:srgbClr val="FFFFFF"/>
                </a:solidFill>
                <a:latin typeface="Raleway"/>
                <a:ea typeface="Raleway"/>
                <a:cs typeface="Raleway"/>
                <a:sym typeface="Raleway"/>
              </a:rPr>
              <a:t> </a:t>
            </a:r>
            <a:r>
              <a:rPr lang="en-US" sz="2800" dirty="0" err="1">
                <a:solidFill>
                  <a:srgbClr val="FFFFFF"/>
                </a:solidFill>
                <a:latin typeface="Raleway"/>
                <a:ea typeface="Raleway"/>
                <a:cs typeface="Raleway"/>
                <a:sym typeface="Raleway"/>
              </a:rPr>
              <a:t>sâu</a:t>
            </a:r>
            <a:r>
              <a:rPr lang="en-US" sz="2800" dirty="0">
                <a:solidFill>
                  <a:srgbClr val="FFFFFF"/>
                </a:solidFill>
                <a:latin typeface="Raleway"/>
                <a:ea typeface="Raleway"/>
                <a:cs typeface="Raleway"/>
                <a:sym typeface="Raleway"/>
              </a:rPr>
              <a:t>.</a:t>
            </a:r>
          </a:p>
        </p:txBody>
      </p:sp>
      <p:sp>
        <p:nvSpPr>
          <p:cNvPr id="16" name="TextBox 16"/>
          <p:cNvSpPr txBox="1"/>
          <p:nvPr/>
        </p:nvSpPr>
        <p:spPr>
          <a:xfrm>
            <a:off x="7239000" y="5335398"/>
            <a:ext cx="9582227" cy="1336200"/>
          </a:xfrm>
          <a:prstGeom prst="rect">
            <a:avLst/>
          </a:prstGeom>
        </p:spPr>
        <p:txBody>
          <a:bodyPr wrap="square" lIns="0" tIns="0" rIns="0" bIns="0" rtlCol="0" anchor="t">
            <a:spAutoFit/>
          </a:bodyPr>
          <a:lstStyle/>
          <a:p>
            <a:pPr marL="457200" indent="-457200" algn="l">
              <a:lnSpc>
                <a:spcPts val="2603"/>
              </a:lnSpc>
              <a:spcBef>
                <a:spcPct val="0"/>
              </a:spcBef>
              <a:buFont typeface="+mj-lt"/>
              <a:buAutoNum type="arabicPeriod"/>
            </a:pPr>
            <a:r>
              <a:rPr lang="vi-VN" sz="2800" dirty="0">
                <a:solidFill>
                  <a:srgbClr val="FFFFFF"/>
                </a:solidFill>
                <a:latin typeface="Raleway"/>
                <a:ea typeface="Raleway"/>
                <a:cs typeface="Raleway"/>
                <a:sym typeface="Raleway"/>
              </a:rPr>
              <a:t>Cataract (Đục thủy tinh thể)</a:t>
            </a:r>
          </a:p>
          <a:p>
            <a:pPr marL="457200" indent="-457200" algn="l">
              <a:lnSpc>
                <a:spcPts val="2603"/>
              </a:lnSpc>
              <a:spcBef>
                <a:spcPct val="0"/>
              </a:spcBef>
              <a:buFont typeface="+mj-lt"/>
              <a:buAutoNum type="arabicPeriod"/>
            </a:pPr>
            <a:r>
              <a:rPr lang="vi-VN" sz="2800" dirty="0">
                <a:solidFill>
                  <a:srgbClr val="FFFFFF"/>
                </a:solidFill>
                <a:latin typeface="Raleway"/>
                <a:ea typeface="Raleway"/>
                <a:cs typeface="Raleway"/>
                <a:sym typeface="Raleway"/>
              </a:rPr>
              <a:t>Diabetic Retinopathy (Bệnh võng mạc do tiểu đường)</a:t>
            </a:r>
          </a:p>
          <a:p>
            <a:pPr marL="457200" indent="-457200" algn="l">
              <a:lnSpc>
                <a:spcPts val="2603"/>
              </a:lnSpc>
              <a:spcBef>
                <a:spcPct val="0"/>
              </a:spcBef>
              <a:buFont typeface="+mj-lt"/>
              <a:buAutoNum type="arabicPeriod"/>
            </a:pPr>
            <a:r>
              <a:rPr lang="vi-VN" sz="2800" dirty="0">
                <a:solidFill>
                  <a:srgbClr val="FFFFFF"/>
                </a:solidFill>
                <a:latin typeface="Raleway"/>
                <a:ea typeface="Raleway"/>
                <a:cs typeface="Raleway"/>
                <a:sym typeface="Raleway"/>
              </a:rPr>
              <a:t>Macular Scar (Sẹo hoàng điểm)</a:t>
            </a:r>
          </a:p>
          <a:p>
            <a:pPr marL="457200" indent="-457200" algn="l">
              <a:lnSpc>
                <a:spcPts val="2603"/>
              </a:lnSpc>
              <a:spcBef>
                <a:spcPct val="0"/>
              </a:spcBef>
              <a:buFont typeface="+mj-lt"/>
              <a:buAutoNum type="arabicPeriod"/>
            </a:pPr>
            <a:r>
              <a:rPr lang="vi-VN" sz="2800" dirty="0">
                <a:solidFill>
                  <a:srgbClr val="FFFFFF"/>
                </a:solidFill>
                <a:latin typeface="Raleway"/>
                <a:ea typeface="Raleway"/>
                <a:cs typeface="Raleway"/>
                <a:sym typeface="Raleway"/>
              </a:rPr>
              <a:t>Myopia (Cận thị)</a:t>
            </a:r>
            <a:endParaRPr lang="en-US" sz="2800" dirty="0">
              <a:solidFill>
                <a:srgbClr val="FFFFFF"/>
              </a:solidFill>
              <a:latin typeface="Raleway"/>
              <a:ea typeface="Raleway"/>
              <a:cs typeface="Raleway"/>
              <a:sym typeface="Raleway"/>
            </a:endParaRPr>
          </a:p>
        </p:txBody>
      </p:sp>
      <p:sp>
        <p:nvSpPr>
          <p:cNvPr id="17" name="TextBox 17"/>
          <p:cNvSpPr txBox="1"/>
          <p:nvPr/>
        </p:nvSpPr>
        <p:spPr>
          <a:xfrm>
            <a:off x="7239000" y="4621600"/>
            <a:ext cx="5638800" cy="346249"/>
          </a:xfrm>
          <a:prstGeom prst="rect">
            <a:avLst/>
          </a:prstGeom>
        </p:spPr>
        <p:txBody>
          <a:bodyPr wrap="square" lIns="0" tIns="0" rIns="0" bIns="0" rtlCol="0" anchor="t">
            <a:spAutoFit/>
          </a:bodyPr>
          <a:lstStyle/>
          <a:p>
            <a:pPr algn="l">
              <a:lnSpc>
                <a:spcPts val="2718"/>
              </a:lnSpc>
            </a:pPr>
            <a:r>
              <a:rPr lang="en-US" sz="2800" b="1" dirty="0" err="1">
                <a:solidFill>
                  <a:srgbClr val="FFFFFF"/>
                </a:solidFill>
                <a:latin typeface="Raleway Bold"/>
                <a:ea typeface="Raleway Bold"/>
                <a:cs typeface="Raleway Bold"/>
                <a:sym typeface="Raleway Bold"/>
              </a:rPr>
              <a:t>Bộ</a:t>
            </a:r>
            <a:r>
              <a:rPr lang="en-US" sz="2800" b="1" dirty="0">
                <a:solidFill>
                  <a:srgbClr val="FFFFFF"/>
                </a:solidFill>
                <a:latin typeface="Raleway Bold"/>
                <a:ea typeface="Raleway Bold"/>
                <a:cs typeface="Raleway Bold"/>
                <a:sym typeface="Raleway Bold"/>
              </a:rPr>
              <a:t> </a:t>
            </a:r>
            <a:r>
              <a:rPr lang="en-US" sz="2800" b="1" dirty="0" err="1">
                <a:solidFill>
                  <a:srgbClr val="FFFFFF"/>
                </a:solidFill>
                <a:latin typeface="Raleway Bold"/>
                <a:ea typeface="Raleway Bold"/>
                <a:cs typeface="Raleway Bold"/>
                <a:sym typeface="Raleway Bold"/>
              </a:rPr>
              <a:t>dữ</a:t>
            </a:r>
            <a:r>
              <a:rPr lang="en-US" sz="2800" b="1" dirty="0">
                <a:solidFill>
                  <a:srgbClr val="FFFFFF"/>
                </a:solidFill>
                <a:latin typeface="Raleway Bold"/>
                <a:ea typeface="Raleway Bold"/>
                <a:cs typeface="Raleway Bold"/>
                <a:sym typeface="Raleway Bold"/>
              </a:rPr>
              <a:t> </a:t>
            </a:r>
            <a:r>
              <a:rPr lang="en-US" sz="2800" b="1" dirty="0" err="1">
                <a:solidFill>
                  <a:srgbClr val="FFFFFF"/>
                </a:solidFill>
                <a:latin typeface="Raleway Bold"/>
                <a:ea typeface="Raleway Bold"/>
                <a:cs typeface="Raleway Bold"/>
                <a:sym typeface="Raleway Bold"/>
              </a:rPr>
              <a:t>liệu</a:t>
            </a:r>
            <a:r>
              <a:rPr lang="en-US" sz="2800" b="1" dirty="0">
                <a:solidFill>
                  <a:srgbClr val="FFFFFF"/>
                </a:solidFill>
                <a:latin typeface="Raleway Bold"/>
                <a:ea typeface="Raleway Bold"/>
                <a:cs typeface="Raleway Bold"/>
                <a:sym typeface="Raleway Bold"/>
              </a:rPr>
              <a:t> </a:t>
            </a:r>
            <a:r>
              <a:rPr lang="en-US" sz="2800" b="1" dirty="0" err="1">
                <a:solidFill>
                  <a:srgbClr val="FFFFFF"/>
                </a:solidFill>
                <a:latin typeface="Raleway Bold"/>
                <a:ea typeface="Raleway Bold"/>
                <a:cs typeface="Raleway Bold"/>
                <a:sym typeface="Raleway Bold"/>
              </a:rPr>
              <a:t>gồm</a:t>
            </a:r>
            <a:r>
              <a:rPr lang="en-US" sz="2800" b="1" dirty="0">
                <a:solidFill>
                  <a:srgbClr val="FFFFFF"/>
                </a:solidFill>
                <a:latin typeface="Raleway Bold"/>
                <a:ea typeface="Raleway Bold"/>
                <a:cs typeface="Raleway Bold"/>
                <a:sym typeface="Raleway Bold"/>
              </a:rPr>
              <a:t> </a:t>
            </a:r>
            <a:r>
              <a:rPr lang="vi-VN" sz="2800" b="1" dirty="0">
                <a:solidFill>
                  <a:srgbClr val="FFFFFF"/>
                </a:solidFill>
                <a:latin typeface="Raleway Bold"/>
                <a:ea typeface="Raleway Bold"/>
                <a:cs typeface="Raleway Bold"/>
                <a:sym typeface="Raleway Bold"/>
              </a:rPr>
              <a:t>4 </a:t>
            </a:r>
            <a:r>
              <a:rPr lang="en-US" sz="2800" b="1" dirty="0" err="1">
                <a:solidFill>
                  <a:srgbClr val="FFFFFF"/>
                </a:solidFill>
                <a:latin typeface="Raleway Bold"/>
                <a:ea typeface="Raleway Bold"/>
                <a:cs typeface="Raleway Bold"/>
                <a:sym typeface="Raleway Bold"/>
              </a:rPr>
              <a:t>lớp</a:t>
            </a:r>
            <a:r>
              <a:rPr lang="en-US" sz="2800" b="1" dirty="0">
                <a:solidFill>
                  <a:srgbClr val="FFFFFF"/>
                </a:solidFill>
                <a:latin typeface="Raleway Bold"/>
                <a:ea typeface="Raleway Bold"/>
                <a:cs typeface="Raleway Bold"/>
                <a:sym typeface="Raleway Bold"/>
              </a:rPr>
              <a:t> </a:t>
            </a:r>
            <a:r>
              <a:rPr lang="en-US" sz="2800" b="1" dirty="0" err="1">
                <a:solidFill>
                  <a:srgbClr val="FFFFFF"/>
                </a:solidFill>
                <a:latin typeface="Raleway Bold"/>
                <a:ea typeface="Raleway Bold"/>
                <a:cs typeface="Raleway Bold"/>
                <a:sym typeface="Raleway Bold"/>
              </a:rPr>
              <a:t>phân</a:t>
            </a:r>
            <a:r>
              <a:rPr lang="en-US" sz="2800" b="1" dirty="0">
                <a:solidFill>
                  <a:srgbClr val="FFFFFF"/>
                </a:solidFill>
                <a:latin typeface="Raleway Bold"/>
                <a:ea typeface="Raleway Bold"/>
                <a:cs typeface="Raleway Bold"/>
                <a:sym typeface="Raleway Bold"/>
              </a:rPr>
              <a:t> </a:t>
            </a:r>
            <a:r>
              <a:rPr lang="en-US" sz="2800" b="1" dirty="0" err="1">
                <a:solidFill>
                  <a:srgbClr val="FFFFFF"/>
                </a:solidFill>
                <a:latin typeface="Raleway Bold"/>
                <a:ea typeface="Raleway Bold"/>
                <a:cs typeface="Raleway Bold"/>
                <a:sym typeface="Raleway Bold"/>
              </a:rPr>
              <a:t>loại</a:t>
            </a:r>
            <a:r>
              <a:rPr lang="en-US" sz="2800" b="1" dirty="0">
                <a:solidFill>
                  <a:srgbClr val="FFFFFF"/>
                </a:solidFill>
                <a:latin typeface="Raleway Bold"/>
                <a:ea typeface="Raleway Bold"/>
                <a:cs typeface="Raleway Bold"/>
                <a:sym typeface="Raleway Bold"/>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8565482" y="3388530"/>
            <a:ext cx="12560006" cy="1073380"/>
            <a:chOff x="0" y="0"/>
            <a:chExt cx="2695827" cy="282701"/>
          </a:xfrm>
        </p:grpSpPr>
        <p:sp>
          <p:nvSpPr>
            <p:cNvPr id="8" name="Freeform 8"/>
            <p:cNvSpPr/>
            <p:nvPr/>
          </p:nvSpPr>
          <p:spPr>
            <a:xfrm>
              <a:off x="0" y="0"/>
              <a:ext cx="2695827" cy="282701"/>
            </a:xfrm>
            <a:custGeom>
              <a:avLst/>
              <a:gdLst/>
              <a:ahLst/>
              <a:cxnLst/>
              <a:rect l="l" t="t" r="r" b="b"/>
              <a:pathLst>
                <a:path w="2695827" h="282701">
                  <a:moveTo>
                    <a:pt x="0" y="0"/>
                  </a:moveTo>
                  <a:lnTo>
                    <a:pt x="2695827" y="0"/>
                  </a:lnTo>
                  <a:lnTo>
                    <a:pt x="2695827" y="282701"/>
                  </a:lnTo>
                  <a:lnTo>
                    <a:pt x="0" y="282701"/>
                  </a:lnTo>
                  <a:close/>
                </a:path>
              </a:pathLst>
            </a:custGeom>
            <a:gradFill rotWithShape="1">
              <a:gsLst>
                <a:gs pos="0">
                  <a:srgbClr val="365E93">
                    <a:alpha val="56000"/>
                  </a:srgbClr>
                </a:gs>
                <a:gs pos="100000">
                  <a:srgbClr val="AF2BA5">
                    <a:alpha val="56000"/>
                  </a:srgbClr>
                </a:gs>
              </a:gsLst>
              <a:lin ang="0"/>
            </a:gradFill>
          </p:spPr>
        </p:sp>
        <p:sp>
          <p:nvSpPr>
            <p:cNvPr id="9" name="TextBox 9"/>
            <p:cNvSpPr txBox="1"/>
            <p:nvPr/>
          </p:nvSpPr>
          <p:spPr>
            <a:xfrm>
              <a:off x="0" y="-38100"/>
              <a:ext cx="2695827" cy="320801"/>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8763000" y="2324100"/>
            <a:ext cx="6108171" cy="2214584"/>
          </a:xfrm>
          <a:prstGeom prst="rect">
            <a:avLst/>
          </a:prstGeom>
        </p:spPr>
        <p:txBody>
          <a:bodyPr lIns="0" tIns="0" rIns="0" bIns="0" rtlCol="0" anchor="t">
            <a:spAutoFit/>
          </a:bodyPr>
          <a:lstStyle/>
          <a:p>
            <a:pPr algn="l">
              <a:lnSpc>
                <a:spcPts val="8688"/>
              </a:lnSpc>
            </a:pPr>
            <a:r>
              <a:rPr lang="en-US" sz="7000" dirty="0" err="1">
                <a:solidFill>
                  <a:srgbClr val="FFFFFF"/>
                </a:solidFill>
                <a:latin typeface="Anton"/>
                <a:ea typeface="Anton"/>
                <a:cs typeface="Anton"/>
                <a:sym typeface="Anton"/>
              </a:rPr>
              <a:t>Tổng</a:t>
            </a:r>
            <a:r>
              <a:rPr lang="en-US" sz="7000" dirty="0">
                <a:solidFill>
                  <a:srgbClr val="FFFFFF"/>
                </a:solidFill>
                <a:latin typeface="Anton"/>
                <a:ea typeface="Anton"/>
                <a:cs typeface="Anton"/>
                <a:sym typeface="Anton"/>
              </a:rPr>
              <a:t> </a:t>
            </a:r>
            <a:r>
              <a:rPr lang="en-US" sz="7000" dirty="0" err="1">
                <a:solidFill>
                  <a:srgbClr val="FFFFFF"/>
                </a:solidFill>
                <a:latin typeface="Anton"/>
                <a:ea typeface="Anton"/>
                <a:cs typeface="Anton"/>
                <a:sym typeface="Anton"/>
              </a:rPr>
              <a:t>quan</a:t>
            </a:r>
            <a:r>
              <a:rPr lang="en-US" sz="7000" dirty="0">
                <a:solidFill>
                  <a:srgbClr val="FFFFFF"/>
                </a:solidFill>
                <a:latin typeface="Anton"/>
                <a:ea typeface="Anton"/>
                <a:cs typeface="Anton"/>
                <a:sym typeface="Anton"/>
              </a:rPr>
              <a:t> </a:t>
            </a:r>
          </a:p>
          <a:p>
            <a:pPr algn="l">
              <a:lnSpc>
                <a:spcPts val="8688"/>
              </a:lnSpc>
            </a:pPr>
            <a:r>
              <a:rPr lang="en-US" sz="7000" dirty="0" err="1">
                <a:solidFill>
                  <a:srgbClr val="FFFFFF"/>
                </a:solidFill>
                <a:latin typeface="Anton"/>
                <a:ea typeface="Anton"/>
                <a:cs typeface="Anton"/>
                <a:sym typeface="Anton"/>
              </a:rPr>
              <a:t>dữ</a:t>
            </a:r>
            <a:r>
              <a:rPr lang="en-US" sz="7000" dirty="0">
                <a:solidFill>
                  <a:srgbClr val="FFFFFF"/>
                </a:solidFill>
                <a:latin typeface="Anton"/>
                <a:ea typeface="Anton"/>
                <a:cs typeface="Anton"/>
                <a:sym typeface="Anton"/>
              </a:rPr>
              <a:t> </a:t>
            </a:r>
            <a:r>
              <a:rPr lang="en-US" sz="7000" dirty="0" err="1">
                <a:solidFill>
                  <a:srgbClr val="FFFFFF"/>
                </a:solidFill>
                <a:latin typeface="Anton"/>
                <a:ea typeface="Anton"/>
                <a:cs typeface="Anton"/>
                <a:sym typeface="Anton"/>
              </a:rPr>
              <a:t>liệu</a:t>
            </a:r>
            <a:endParaRPr lang="en-US" sz="7000" dirty="0">
              <a:solidFill>
                <a:srgbClr val="FFFFFF"/>
              </a:solidFill>
              <a:latin typeface="Anton"/>
              <a:ea typeface="Anton"/>
              <a:cs typeface="Anton"/>
              <a:sym typeface="Anton"/>
            </a:endParaRPr>
          </a:p>
        </p:txBody>
      </p:sp>
      <p:sp>
        <p:nvSpPr>
          <p:cNvPr id="11" name="TextBox 11"/>
          <p:cNvSpPr txBox="1"/>
          <p:nvPr/>
        </p:nvSpPr>
        <p:spPr>
          <a:xfrm>
            <a:off x="8763000" y="4836587"/>
            <a:ext cx="7669855" cy="3775008"/>
          </a:xfrm>
          <a:prstGeom prst="rect">
            <a:avLst/>
          </a:prstGeom>
        </p:spPr>
        <p:txBody>
          <a:bodyPr lIns="0" tIns="0" rIns="0" bIns="0" rtlCol="0" anchor="t">
            <a:spAutoFit/>
          </a:bodyPr>
          <a:lstStyle/>
          <a:p>
            <a:pPr algn="l">
              <a:lnSpc>
                <a:spcPts val="3289"/>
              </a:lnSpc>
              <a:spcBef>
                <a:spcPct val="0"/>
              </a:spcBef>
            </a:pPr>
            <a:r>
              <a:rPr lang="vi-VN" sz="2349" dirty="0">
                <a:solidFill>
                  <a:srgbClr val="FFFFFF"/>
                </a:solidFill>
                <a:latin typeface="Raleway"/>
                <a:ea typeface="Raleway"/>
                <a:cs typeface="Raleway"/>
                <a:sym typeface="Raleway"/>
              </a:rPr>
              <a:t>Tổng số lượng ảnh: Khoảng 4000 ảnh, phân bố đồng đều giữa các lớp.</a:t>
            </a:r>
          </a:p>
          <a:p>
            <a:pPr algn="l">
              <a:lnSpc>
                <a:spcPts val="3289"/>
              </a:lnSpc>
              <a:spcBef>
                <a:spcPct val="0"/>
              </a:spcBef>
            </a:pPr>
            <a:r>
              <a:rPr lang="vi-VN" sz="2349" dirty="0">
                <a:solidFill>
                  <a:srgbClr val="FFFFFF"/>
                </a:solidFill>
                <a:latin typeface="Raleway"/>
                <a:ea typeface="Raleway"/>
                <a:cs typeface="Raleway"/>
                <a:sym typeface="Raleway"/>
              </a:rPr>
              <a:t>Định dạng ảnh: JPEG/PNG, kích thước đa dạng.</a:t>
            </a:r>
          </a:p>
          <a:p>
            <a:pPr algn="l">
              <a:lnSpc>
                <a:spcPts val="3289"/>
              </a:lnSpc>
              <a:spcBef>
                <a:spcPct val="0"/>
              </a:spcBef>
            </a:pPr>
            <a:r>
              <a:rPr lang="vi-VN" sz="2349" dirty="0">
                <a:solidFill>
                  <a:srgbClr val="FFFFFF"/>
                </a:solidFill>
                <a:latin typeface="Raleway"/>
                <a:ea typeface="Raleway"/>
                <a:cs typeface="Raleway"/>
                <a:sym typeface="Raleway"/>
              </a:rPr>
              <a:t>Đặc điểm nổi bật:</a:t>
            </a:r>
          </a:p>
          <a:p>
            <a:pPr algn="l">
              <a:lnSpc>
                <a:spcPts val="3289"/>
              </a:lnSpc>
              <a:spcBef>
                <a:spcPct val="0"/>
              </a:spcBef>
            </a:pPr>
            <a:r>
              <a:rPr lang="vi-VN" sz="2349" dirty="0">
                <a:solidFill>
                  <a:srgbClr val="FFFFFF"/>
                </a:solidFill>
                <a:latin typeface="Raleway"/>
                <a:ea typeface="Raleway"/>
                <a:cs typeface="Raleway"/>
                <a:sym typeface="Raleway"/>
              </a:rPr>
              <a:t>Dữ liệu mang tính thực tế cao</a:t>
            </a:r>
            <a:r>
              <a:rPr lang="en-US" sz="2349" dirty="0">
                <a:solidFill>
                  <a:srgbClr val="FFFFFF"/>
                </a:solidFill>
                <a:latin typeface="Raleway"/>
                <a:ea typeface="Raleway"/>
                <a:cs typeface="Raleway"/>
                <a:sym typeface="Raleway"/>
              </a:rPr>
              <a:t> </a:t>
            </a:r>
            <a:r>
              <a:rPr lang="vi-VN" sz="2349" dirty="0">
                <a:solidFill>
                  <a:srgbClr val="FFFFFF"/>
                </a:solidFill>
                <a:latin typeface="Raleway"/>
                <a:ea typeface="Raleway"/>
                <a:cs typeface="Raleway"/>
                <a:sym typeface="Raleway"/>
              </a:rPr>
              <a:t>được chụp bằng công cụ chuyên dụng trong lĩnh vực về mắt, có nhiều biến thể về ánh sáng, góc chụp.</a:t>
            </a:r>
          </a:p>
          <a:p>
            <a:pPr algn="l">
              <a:lnSpc>
                <a:spcPts val="3289"/>
              </a:lnSpc>
              <a:spcBef>
                <a:spcPct val="0"/>
              </a:spcBef>
            </a:pPr>
            <a:r>
              <a:rPr lang="vi-VN" sz="2349" dirty="0">
                <a:solidFill>
                  <a:srgbClr val="FFFFFF"/>
                </a:solidFill>
                <a:latin typeface="Raleway"/>
                <a:ea typeface="Raleway"/>
                <a:cs typeface="Raleway"/>
                <a:sym typeface="Raleway"/>
              </a:rPr>
              <a:t>Một số bệnh có đặc trưng thị giác mờ nhạt, có nhiều nét tương đồng, gây khó khăn trong phân loại.</a:t>
            </a:r>
          </a:p>
        </p:txBody>
      </p:sp>
      <p:pic>
        <p:nvPicPr>
          <p:cNvPr id="4" name="Picture 3">
            <a:extLst>
              <a:ext uri="{FF2B5EF4-FFF2-40B4-BE49-F238E27FC236}">
                <a16:creationId xmlns:a16="http://schemas.microsoft.com/office/drawing/2014/main" id="{9B0CDFE4-E0B6-E987-0C0B-2401A7FCA130}"/>
              </a:ext>
            </a:extLst>
          </p:cNvPr>
          <p:cNvPicPr>
            <a:picLocks noChangeAspect="1"/>
          </p:cNvPicPr>
          <p:nvPr/>
        </p:nvPicPr>
        <p:blipFill>
          <a:blip r:embed="rId4"/>
          <a:stretch>
            <a:fillRect/>
          </a:stretch>
        </p:blipFill>
        <p:spPr>
          <a:xfrm>
            <a:off x="935657" y="3388530"/>
            <a:ext cx="6659937" cy="4629626"/>
          </a:xfrm>
          <a:prstGeom prst="rect">
            <a:avLst/>
          </a:prstGeom>
          <a:effectLst>
            <a:innerShdw blurRad="114300">
              <a:prstClr val="black"/>
            </a:inn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001000" y="1943100"/>
            <a:ext cx="8160055" cy="5410199"/>
          </a:xfrm>
          <a:custGeom>
            <a:avLst/>
            <a:gdLst/>
            <a:ahLst/>
            <a:cxnLst/>
            <a:rect l="l" t="t" r="r" b="b"/>
            <a:pathLst>
              <a:path w="8160055" h="4717995">
                <a:moveTo>
                  <a:pt x="0" y="0"/>
                </a:moveTo>
                <a:lnTo>
                  <a:pt x="8160055" y="0"/>
                </a:lnTo>
                <a:lnTo>
                  <a:pt x="8160055" y="4717996"/>
                </a:lnTo>
                <a:lnTo>
                  <a:pt x="0" y="47179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299546" y="5671056"/>
            <a:ext cx="3419516" cy="2907024"/>
          </a:xfrm>
          <a:custGeom>
            <a:avLst/>
            <a:gdLst/>
            <a:ahLst/>
            <a:cxnLst/>
            <a:rect l="l" t="t" r="r" b="b"/>
            <a:pathLst>
              <a:path w="4383276" h="4114800">
                <a:moveTo>
                  <a:pt x="0" y="0"/>
                </a:moveTo>
                <a:lnTo>
                  <a:pt x="4383275" y="0"/>
                </a:lnTo>
                <a:lnTo>
                  <a:pt x="438327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706933" y="6081910"/>
            <a:ext cx="7793534" cy="1880990"/>
          </a:xfrm>
          <a:custGeom>
            <a:avLst/>
            <a:gdLst/>
            <a:ahLst/>
            <a:cxnLst/>
            <a:rect l="l" t="t" r="r" b="b"/>
            <a:pathLst>
              <a:path w="6420174" h="2439666">
                <a:moveTo>
                  <a:pt x="0" y="0"/>
                </a:moveTo>
                <a:lnTo>
                  <a:pt x="6420174" y="0"/>
                </a:lnTo>
                <a:lnTo>
                  <a:pt x="6420174" y="2439666"/>
                </a:lnTo>
                <a:lnTo>
                  <a:pt x="0" y="2439666"/>
                </a:lnTo>
                <a:lnTo>
                  <a:pt x="0" y="0"/>
                </a:lnTo>
                <a:close/>
              </a:path>
            </a:pathLst>
          </a:custGeom>
          <a:blipFill>
            <a:blip r:embed="rId8"/>
            <a:stretch>
              <a:fillRect/>
            </a:stretch>
          </a:blipFill>
        </p:spPr>
      </p:sp>
      <p:sp>
        <p:nvSpPr>
          <p:cNvPr id="8" name="TextBox 8"/>
          <p:cNvSpPr txBox="1"/>
          <p:nvPr/>
        </p:nvSpPr>
        <p:spPr>
          <a:xfrm>
            <a:off x="1466773" y="3626790"/>
            <a:ext cx="5267534" cy="3040704"/>
          </a:xfrm>
          <a:prstGeom prst="rect">
            <a:avLst/>
          </a:prstGeom>
        </p:spPr>
        <p:txBody>
          <a:bodyPr wrap="square" lIns="0" tIns="0" rIns="0" bIns="0" rtlCol="0" anchor="t">
            <a:spAutoFit/>
          </a:bodyPr>
          <a:lstStyle/>
          <a:p>
            <a:pPr algn="l">
              <a:lnSpc>
                <a:spcPts val="12239"/>
              </a:lnSpc>
            </a:pPr>
            <a:r>
              <a:rPr lang="vi-VN" sz="9000" dirty="0">
                <a:solidFill>
                  <a:srgbClr val="FFFFFF"/>
                </a:solidFill>
                <a:latin typeface="Anton"/>
                <a:ea typeface="Anton"/>
                <a:cs typeface="Anton"/>
                <a:sym typeface="Anton"/>
              </a:rPr>
              <a:t>Tiền xử lý dữ liệu</a:t>
            </a:r>
            <a:endParaRPr lang="en-US" sz="9000" dirty="0">
              <a:solidFill>
                <a:srgbClr val="FFFFFF"/>
              </a:solidFill>
              <a:latin typeface="Anton"/>
              <a:ea typeface="Anton"/>
              <a:cs typeface="Anton"/>
              <a:sym typeface="Anton"/>
            </a:endParaRPr>
          </a:p>
        </p:txBody>
      </p:sp>
      <p:sp>
        <p:nvSpPr>
          <p:cNvPr id="9" name="TextBox 9"/>
          <p:cNvSpPr txBox="1"/>
          <p:nvPr/>
        </p:nvSpPr>
        <p:spPr>
          <a:xfrm>
            <a:off x="8574485" y="2627090"/>
            <a:ext cx="7013083" cy="4198201"/>
          </a:xfrm>
          <a:prstGeom prst="rect">
            <a:avLst/>
          </a:prstGeom>
        </p:spPr>
        <p:txBody>
          <a:bodyPr lIns="0" tIns="0" rIns="0" bIns="0" rtlCol="0" anchor="t">
            <a:spAutoFit/>
          </a:bodyPr>
          <a:lstStyle/>
          <a:p>
            <a:pPr marL="457200" indent="-457200" algn="l">
              <a:lnSpc>
                <a:spcPts val="3289"/>
              </a:lnSpc>
              <a:spcBef>
                <a:spcPct val="0"/>
              </a:spcBef>
              <a:buFont typeface="+mj-lt"/>
              <a:buAutoNum type="arabicPeriod"/>
            </a:pPr>
            <a:r>
              <a:rPr lang="vi-VN" sz="2349" dirty="0">
                <a:solidFill>
                  <a:srgbClr val="FFFFFF"/>
                </a:solidFill>
                <a:latin typeface="Raleway"/>
                <a:ea typeface="Raleway"/>
                <a:cs typeface="Raleway"/>
                <a:sym typeface="Raleway"/>
              </a:rPr>
              <a:t>Để mô hình học tốt, dữ liệu cần được xử lý và chuẩn hóa.</a:t>
            </a:r>
          </a:p>
          <a:p>
            <a:pPr marL="457200" indent="-457200" algn="l">
              <a:lnSpc>
                <a:spcPts val="3289"/>
              </a:lnSpc>
              <a:spcBef>
                <a:spcPct val="0"/>
              </a:spcBef>
              <a:buFont typeface="+mj-lt"/>
              <a:buAutoNum type="arabicPeriod"/>
            </a:pPr>
            <a:r>
              <a:rPr lang="vi-VN" sz="2349" dirty="0">
                <a:solidFill>
                  <a:srgbClr val="FFFFFF"/>
                </a:solidFill>
                <a:latin typeface="Raleway"/>
                <a:ea typeface="Raleway"/>
                <a:cs typeface="Raleway"/>
                <a:sym typeface="Raleway"/>
              </a:rPr>
              <a:t>Resize: Tất cả hình ảnh được thay đổi kích thước về 256x256 pixel.</a:t>
            </a:r>
          </a:p>
          <a:p>
            <a:pPr marL="457200" indent="-457200" algn="l">
              <a:lnSpc>
                <a:spcPts val="3289"/>
              </a:lnSpc>
              <a:spcBef>
                <a:spcPct val="0"/>
              </a:spcBef>
              <a:buFont typeface="+mj-lt"/>
              <a:buAutoNum type="arabicPeriod"/>
            </a:pPr>
            <a:r>
              <a:rPr lang="vi-VN" sz="2349" dirty="0">
                <a:solidFill>
                  <a:srgbClr val="FFFFFF"/>
                </a:solidFill>
                <a:latin typeface="Raleway"/>
                <a:ea typeface="Raleway"/>
                <a:cs typeface="Raleway"/>
                <a:sym typeface="Raleway"/>
              </a:rPr>
              <a:t>Data Augmentation: Áp dụng các kỹ thuật:</a:t>
            </a:r>
          </a:p>
          <a:p>
            <a:pPr marL="800100" lvl="1" indent="-342900">
              <a:lnSpc>
                <a:spcPts val="3289"/>
              </a:lnSpc>
              <a:spcBef>
                <a:spcPct val="0"/>
              </a:spcBef>
              <a:buFont typeface="Arial" panose="020B0604020202020204" pitchFamily="34" charset="0"/>
              <a:buChar char="•"/>
            </a:pPr>
            <a:r>
              <a:rPr lang="vi-VN" sz="2349" dirty="0">
                <a:solidFill>
                  <a:srgbClr val="FFFFFF"/>
                </a:solidFill>
                <a:latin typeface="Raleway"/>
                <a:ea typeface="Raleway"/>
                <a:cs typeface="Raleway"/>
                <a:sym typeface="Raleway"/>
              </a:rPr>
              <a:t>Xoay ảnh</a:t>
            </a:r>
          </a:p>
          <a:p>
            <a:pPr marL="800100" lvl="1" indent="-342900">
              <a:lnSpc>
                <a:spcPts val="3289"/>
              </a:lnSpc>
              <a:spcBef>
                <a:spcPct val="0"/>
              </a:spcBef>
              <a:buFont typeface="Arial" panose="020B0604020202020204" pitchFamily="34" charset="0"/>
              <a:buChar char="•"/>
            </a:pPr>
            <a:r>
              <a:rPr lang="vi-VN" sz="2349" dirty="0">
                <a:solidFill>
                  <a:srgbClr val="FFFFFF"/>
                </a:solidFill>
                <a:latin typeface="Raleway"/>
                <a:ea typeface="Raleway"/>
                <a:cs typeface="Raleway"/>
                <a:sym typeface="Raleway"/>
              </a:rPr>
              <a:t>Lật ảnh</a:t>
            </a:r>
            <a:endParaRPr lang="en-US" sz="2349" dirty="0">
              <a:solidFill>
                <a:srgbClr val="FFFFFF"/>
              </a:solidFill>
              <a:latin typeface="Raleway"/>
              <a:ea typeface="Raleway"/>
              <a:cs typeface="Raleway"/>
              <a:sym typeface="Raleway"/>
            </a:endParaRPr>
          </a:p>
          <a:p>
            <a:pPr marL="800100" lvl="1" indent="-342900">
              <a:lnSpc>
                <a:spcPts val="3289"/>
              </a:lnSpc>
              <a:spcBef>
                <a:spcPct val="0"/>
              </a:spcBef>
              <a:buFont typeface="Arial" panose="020B0604020202020204" pitchFamily="34" charset="0"/>
              <a:buChar char="•"/>
            </a:pPr>
            <a:r>
              <a:rPr lang="vi-VN" sz="2349" dirty="0">
                <a:solidFill>
                  <a:srgbClr val="FFFFFF"/>
                </a:solidFill>
                <a:latin typeface="Raleway"/>
                <a:ea typeface="Raleway"/>
                <a:cs typeface="Raleway"/>
                <a:sym typeface="Raleway"/>
              </a:rPr>
              <a:t>Dịch ảnh</a:t>
            </a:r>
          </a:p>
          <a:p>
            <a:pPr marL="800100" lvl="1" indent="-342900">
              <a:lnSpc>
                <a:spcPts val="3289"/>
              </a:lnSpc>
              <a:spcBef>
                <a:spcPct val="0"/>
              </a:spcBef>
              <a:buFont typeface="Arial" panose="020B0604020202020204" pitchFamily="34" charset="0"/>
              <a:buChar char="•"/>
            </a:pPr>
            <a:r>
              <a:rPr lang="vi-VN" sz="2349" dirty="0">
                <a:solidFill>
                  <a:srgbClr val="FFFFFF"/>
                </a:solidFill>
                <a:latin typeface="Raleway"/>
                <a:ea typeface="Raleway"/>
                <a:cs typeface="Raleway"/>
                <a:sym typeface="Raleway"/>
              </a:rPr>
              <a:t>Zoom</a:t>
            </a:r>
          </a:p>
          <a:p>
            <a:pPr marL="800100" lvl="1" indent="-342900">
              <a:lnSpc>
                <a:spcPts val="3289"/>
              </a:lnSpc>
              <a:spcBef>
                <a:spcPct val="0"/>
              </a:spcBef>
              <a:buFont typeface="Arial" panose="020B0604020202020204" pitchFamily="34" charset="0"/>
              <a:buChar char="•"/>
            </a:pPr>
            <a:r>
              <a:rPr lang="vi-VN" sz="2349" dirty="0">
                <a:solidFill>
                  <a:srgbClr val="FFFFFF"/>
                </a:solidFill>
                <a:latin typeface="Raleway"/>
                <a:ea typeface="Raleway"/>
                <a:cs typeface="Raleway"/>
                <a:sym typeface="Raleway"/>
              </a:rPr>
              <a:t>Thay đổi độ sáng</a:t>
            </a:r>
            <a:endParaRPr lang="en-US" sz="2349" dirty="0">
              <a:solidFill>
                <a:srgbClr val="FFFFFF"/>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789369" y="8125582"/>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9438146" y="2324100"/>
            <a:ext cx="7796668" cy="4318426"/>
          </a:xfrm>
          <a:prstGeom prst="rect">
            <a:avLst/>
          </a:prstGeom>
        </p:spPr>
        <p:txBody>
          <a:bodyPr wrap="square" lIns="0" tIns="0" rIns="0" bIns="0" rtlCol="0" anchor="t">
            <a:spAutoFit/>
          </a:bodyPr>
          <a:lstStyle/>
          <a:p>
            <a:pPr algn="l">
              <a:lnSpc>
                <a:spcPts val="8688"/>
              </a:lnSpc>
            </a:pPr>
            <a:r>
              <a:rPr lang="en-US" sz="7971" dirty="0" err="1">
                <a:solidFill>
                  <a:srgbClr val="FFFFFF"/>
                </a:solidFill>
                <a:latin typeface="Anton"/>
                <a:ea typeface="Anton"/>
                <a:cs typeface="Anton"/>
                <a:sym typeface="Anton"/>
              </a:rPr>
              <a:t>Phân</a:t>
            </a:r>
            <a:r>
              <a:rPr lang="en-US" sz="7971" dirty="0">
                <a:solidFill>
                  <a:srgbClr val="FFFFFF"/>
                </a:solidFill>
                <a:latin typeface="Anton"/>
                <a:ea typeface="Anton"/>
                <a:cs typeface="Anton"/>
                <a:sym typeface="Anton"/>
              </a:rPr>
              <a:t> chia </a:t>
            </a:r>
            <a:r>
              <a:rPr lang="en-US" sz="7971" dirty="0" err="1">
                <a:solidFill>
                  <a:srgbClr val="FFFFFF"/>
                </a:solidFill>
                <a:latin typeface="Anton"/>
                <a:ea typeface="Anton"/>
                <a:cs typeface="Anton"/>
                <a:sym typeface="Anton"/>
              </a:rPr>
              <a:t>tập</a:t>
            </a:r>
            <a:r>
              <a:rPr lang="en-US" sz="7971" dirty="0">
                <a:solidFill>
                  <a:srgbClr val="FFFFFF"/>
                </a:solidFill>
                <a:latin typeface="Anton"/>
                <a:ea typeface="Anton"/>
                <a:cs typeface="Anton"/>
                <a:sym typeface="Anton"/>
              </a:rPr>
              <a:t> </a:t>
            </a:r>
            <a:r>
              <a:rPr lang="en-US" sz="7971" dirty="0" err="1">
                <a:solidFill>
                  <a:srgbClr val="FFFFFF"/>
                </a:solidFill>
                <a:latin typeface="Anton"/>
                <a:ea typeface="Anton"/>
                <a:cs typeface="Anton"/>
                <a:sym typeface="Anton"/>
              </a:rPr>
              <a:t>dữ</a:t>
            </a:r>
            <a:r>
              <a:rPr lang="en-US" sz="7971" dirty="0">
                <a:solidFill>
                  <a:srgbClr val="FFFFFF"/>
                </a:solidFill>
                <a:latin typeface="Anton"/>
                <a:ea typeface="Anton"/>
                <a:cs typeface="Anton"/>
                <a:sym typeface="Anton"/>
              </a:rPr>
              <a:t> </a:t>
            </a:r>
            <a:r>
              <a:rPr lang="en-US" sz="7971" dirty="0" err="1">
                <a:solidFill>
                  <a:srgbClr val="FFFFFF"/>
                </a:solidFill>
                <a:latin typeface="Anton"/>
                <a:ea typeface="Anton"/>
                <a:cs typeface="Anton"/>
                <a:sym typeface="Anton"/>
              </a:rPr>
              <a:t>liệu</a:t>
            </a:r>
            <a:r>
              <a:rPr lang="en-US" sz="7971" dirty="0">
                <a:solidFill>
                  <a:srgbClr val="FFFFFF"/>
                </a:solidFill>
                <a:latin typeface="Anton"/>
                <a:ea typeface="Anton"/>
                <a:cs typeface="Anton"/>
                <a:sym typeface="Anton"/>
              </a:rPr>
              <a:t> (Split Data)</a:t>
            </a:r>
          </a:p>
          <a:p>
            <a:pPr algn="l">
              <a:lnSpc>
                <a:spcPts val="8688"/>
              </a:lnSpc>
            </a:pPr>
            <a:r>
              <a:rPr lang="en-US" sz="4000" dirty="0">
                <a:solidFill>
                  <a:srgbClr val="FFFFFF"/>
                </a:solidFill>
                <a:latin typeface="Anton"/>
                <a:ea typeface="Anton"/>
                <a:cs typeface="Anton"/>
                <a:sym typeface="Anton"/>
              </a:rPr>
              <a:t>Train Set: </a:t>
            </a:r>
            <a:r>
              <a:rPr lang="vi-VN" sz="4000" dirty="0">
                <a:solidFill>
                  <a:srgbClr val="FFFFFF"/>
                </a:solidFill>
                <a:latin typeface="Anton"/>
                <a:ea typeface="Anton"/>
                <a:cs typeface="Anton"/>
                <a:sym typeface="Anton"/>
              </a:rPr>
              <a:t>32</a:t>
            </a:r>
            <a:r>
              <a:rPr lang="en-US" sz="4000" dirty="0">
                <a:solidFill>
                  <a:srgbClr val="FFFFFF"/>
                </a:solidFill>
                <a:latin typeface="Anton"/>
                <a:ea typeface="Anton"/>
                <a:cs typeface="Anton"/>
                <a:sym typeface="Anton"/>
              </a:rPr>
              <a:t>00 </a:t>
            </a:r>
            <a:r>
              <a:rPr lang="en-US" sz="4000" dirty="0" err="1">
                <a:solidFill>
                  <a:srgbClr val="FFFFFF"/>
                </a:solidFill>
                <a:latin typeface="Anton"/>
                <a:ea typeface="Anton"/>
                <a:cs typeface="Anton"/>
                <a:sym typeface="Anton"/>
              </a:rPr>
              <a:t>hình</a:t>
            </a:r>
            <a:r>
              <a:rPr lang="en-US" sz="4000" dirty="0">
                <a:solidFill>
                  <a:srgbClr val="FFFFFF"/>
                </a:solidFill>
                <a:latin typeface="Anton"/>
                <a:ea typeface="Anton"/>
                <a:cs typeface="Anton"/>
                <a:sym typeface="Anton"/>
              </a:rPr>
              <a:t> </a:t>
            </a:r>
            <a:r>
              <a:rPr lang="en-US" sz="4000" dirty="0" err="1">
                <a:solidFill>
                  <a:srgbClr val="FFFFFF"/>
                </a:solidFill>
                <a:latin typeface="Anton"/>
                <a:ea typeface="Anton"/>
                <a:cs typeface="Anton"/>
                <a:sym typeface="Anton"/>
              </a:rPr>
              <a:t>ảnh</a:t>
            </a:r>
            <a:r>
              <a:rPr lang="en-US" sz="4000" dirty="0">
                <a:solidFill>
                  <a:srgbClr val="FFFFFF"/>
                </a:solidFill>
                <a:latin typeface="Anton"/>
                <a:ea typeface="Anton"/>
                <a:cs typeface="Anton"/>
                <a:sym typeface="Anton"/>
              </a:rPr>
              <a:t> (80%)</a:t>
            </a:r>
          </a:p>
          <a:p>
            <a:pPr algn="l">
              <a:lnSpc>
                <a:spcPts val="8688"/>
              </a:lnSpc>
            </a:pPr>
            <a:r>
              <a:rPr lang="en-US" sz="4000" dirty="0">
                <a:solidFill>
                  <a:srgbClr val="FFFFFF"/>
                </a:solidFill>
                <a:latin typeface="Anton"/>
                <a:ea typeface="Anton"/>
                <a:cs typeface="Anton"/>
                <a:sym typeface="Anton"/>
              </a:rPr>
              <a:t>Validation Set: </a:t>
            </a:r>
            <a:r>
              <a:rPr lang="vi-VN" sz="4000" dirty="0">
                <a:solidFill>
                  <a:srgbClr val="FFFFFF"/>
                </a:solidFill>
                <a:latin typeface="Anton"/>
                <a:ea typeface="Anton"/>
                <a:cs typeface="Anton"/>
                <a:sym typeface="Anton"/>
              </a:rPr>
              <a:t>8</a:t>
            </a:r>
            <a:r>
              <a:rPr lang="en-US" sz="4000" dirty="0">
                <a:solidFill>
                  <a:srgbClr val="FFFFFF"/>
                </a:solidFill>
                <a:latin typeface="Anton"/>
                <a:ea typeface="Anton"/>
                <a:cs typeface="Anton"/>
                <a:sym typeface="Anton"/>
              </a:rPr>
              <a:t>00 </a:t>
            </a:r>
            <a:r>
              <a:rPr lang="en-US" sz="4000" dirty="0" err="1">
                <a:solidFill>
                  <a:srgbClr val="FFFFFF"/>
                </a:solidFill>
                <a:latin typeface="Anton"/>
                <a:ea typeface="Anton"/>
                <a:cs typeface="Anton"/>
                <a:sym typeface="Anton"/>
              </a:rPr>
              <a:t>hình</a:t>
            </a:r>
            <a:r>
              <a:rPr lang="en-US" sz="4000" dirty="0">
                <a:solidFill>
                  <a:srgbClr val="FFFFFF"/>
                </a:solidFill>
                <a:latin typeface="Anton"/>
                <a:ea typeface="Anton"/>
                <a:cs typeface="Anton"/>
                <a:sym typeface="Anton"/>
              </a:rPr>
              <a:t> </a:t>
            </a:r>
            <a:r>
              <a:rPr lang="en-US" sz="4000" dirty="0" err="1">
                <a:solidFill>
                  <a:srgbClr val="FFFFFF"/>
                </a:solidFill>
                <a:latin typeface="Anton"/>
                <a:ea typeface="Anton"/>
                <a:cs typeface="Anton"/>
                <a:sym typeface="Anton"/>
              </a:rPr>
              <a:t>ảnh</a:t>
            </a:r>
            <a:r>
              <a:rPr lang="en-US" sz="4000" dirty="0">
                <a:solidFill>
                  <a:srgbClr val="FFFFFF"/>
                </a:solidFill>
                <a:latin typeface="Anton"/>
                <a:ea typeface="Anton"/>
                <a:cs typeface="Anton"/>
                <a:sym typeface="Anton"/>
              </a:rPr>
              <a:t> (20%)</a:t>
            </a:r>
          </a:p>
        </p:txBody>
      </p:sp>
      <p:grpSp>
        <p:nvGrpSpPr>
          <p:cNvPr id="9" name="Group 9"/>
          <p:cNvGrpSpPr/>
          <p:nvPr/>
        </p:nvGrpSpPr>
        <p:grpSpPr>
          <a:xfrm>
            <a:off x="8834634" y="7138862"/>
            <a:ext cx="407593" cy="437029"/>
            <a:chOff x="0" y="0"/>
            <a:chExt cx="107350" cy="101120"/>
          </a:xfrm>
        </p:grpSpPr>
        <p:sp>
          <p:nvSpPr>
            <p:cNvPr id="10" name="Freeform 10"/>
            <p:cNvSpPr/>
            <p:nvPr/>
          </p:nvSpPr>
          <p:spPr>
            <a:xfrm>
              <a:off x="0" y="0"/>
              <a:ext cx="107350" cy="101120"/>
            </a:xfrm>
            <a:custGeom>
              <a:avLst/>
              <a:gdLst/>
              <a:ahLst/>
              <a:cxnLst/>
              <a:rect l="l" t="t" r="r" b="b"/>
              <a:pathLst>
                <a:path w="107350" h="101120">
                  <a:moveTo>
                    <a:pt x="0" y="0"/>
                  </a:moveTo>
                  <a:lnTo>
                    <a:pt x="107350" y="0"/>
                  </a:lnTo>
                  <a:lnTo>
                    <a:pt x="107350" y="101120"/>
                  </a:lnTo>
                  <a:lnTo>
                    <a:pt x="0" y="101120"/>
                  </a:lnTo>
                  <a:close/>
                </a:path>
              </a:pathLst>
            </a:custGeom>
            <a:gradFill rotWithShape="1">
              <a:gsLst>
                <a:gs pos="0">
                  <a:srgbClr val="365E93">
                    <a:alpha val="56000"/>
                  </a:srgbClr>
                </a:gs>
                <a:gs pos="100000">
                  <a:srgbClr val="AF2BA5">
                    <a:alpha val="56000"/>
                  </a:srgbClr>
                </a:gs>
              </a:gsLst>
              <a:lin ang="5400000"/>
            </a:gradFill>
          </p:spPr>
        </p:sp>
        <p:sp>
          <p:nvSpPr>
            <p:cNvPr id="11" name="TextBox 11"/>
            <p:cNvSpPr txBox="1"/>
            <p:nvPr/>
          </p:nvSpPr>
          <p:spPr>
            <a:xfrm>
              <a:off x="0" y="-38100"/>
              <a:ext cx="107350" cy="13922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9438146" y="7160461"/>
            <a:ext cx="7187067" cy="692497"/>
          </a:xfrm>
          <a:prstGeom prst="rect">
            <a:avLst/>
          </a:prstGeom>
        </p:spPr>
        <p:txBody>
          <a:bodyPr wrap="square" lIns="0" tIns="0" rIns="0" bIns="0" rtlCol="0" anchor="t">
            <a:spAutoFit/>
          </a:bodyPr>
          <a:lstStyle/>
          <a:p>
            <a:pPr algn="l">
              <a:lnSpc>
                <a:spcPts val="2718"/>
              </a:lnSpc>
            </a:pPr>
            <a:r>
              <a:rPr lang="vi-VN" sz="2449" b="1" dirty="0">
                <a:solidFill>
                  <a:srgbClr val="FFFFFF"/>
                </a:solidFill>
                <a:latin typeface="Raleway Bold"/>
                <a:ea typeface="Raleway Bold"/>
                <a:cs typeface="Raleway Bold"/>
                <a:sym typeface="Raleway Bold"/>
              </a:rPr>
              <a:t>Được chia ngẫu nhiên nhưng đảm bảo được tỷ lệ căn bằng giữa các lớp trong cả hai tập.</a:t>
            </a:r>
            <a:endParaRPr lang="en-US" sz="2449" b="1" dirty="0">
              <a:solidFill>
                <a:srgbClr val="FFFFFF"/>
              </a:solidFill>
              <a:latin typeface="Raleway Bold"/>
              <a:ea typeface="Raleway Bold"/>
              <a:cs typeface="Raleway Bold"/>
              <a:sym typeface="Raleway Bold"/>
            </a:endParaRPr>
          </a:p>
        </p:txBody>
      </p:sp>
      <p:pic>
        <p:nvPicPr>
          <p:cNvPr id="6" name="Picture 5">
            <a:extLst>
              <a:ext uri="{FF2B5EF4-FFF2-40B4-BE49-F238E27FC236}">
                <a16:creationId xmlns:a16="http://schemas.microsoft.com/office/drawing/2014/main" id="{A1B8BEF2-F7C8-804D-9258-32F3A50DEA81}"/>
              </a:ext>
            </a:extLst>
          </p:cNvPr>
          <p:cNvPicPr>
            <a:picLocks noChangeAspect="1"/>
          </p:cNvPicPr>
          <p:nvPr/>
        </p:nvPicPr>
        <p:blipFill>
          <a:blip r:embed="rId4"/>
          <a:stretch>
            <a:fillRect/>
          </a:stretch>
        </p:blipFill>
        <p:spPr>
          <a:xfrm>
            <a:off x="457200" y="2064073"/>
            <a:ext cx="7981927" cy="5808697"/>
          </a:xfrm>
          <a:prstGeom prst="rect">
            <a:avLst/>
          </a:prstGeom>
          <a:effectLst>
            <a:innerShdw blurRad="114300">
              <a:prstClr val="black"/>
            </a:inn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7789975" y="1028700"/>
            <a:ext cx="9782585" cy="8229600"/>
          </a:xfrm>
          <a:custGeom>
            <a:avLst/>
            <a:gdLst/>
            <a:ahLst/>
            <a:cxnLst/>
            <a:rect l="l" t="t" r="r" b="b"/>
            <a:pathLst>
              <a:path w="9782585" h="8229600">
                <a:moveTo>
                  <a:pt x="0" y="0"/>
                </a:moveTo>
                <a:lnTo>
                  <a:pt x="9782586" y="0"/>
                </a:lnTo>
                <a:lnTo>
                  <a:pt x="9782586" y="8229600"/>
                </a:lnTo>
                <a:lnTo>
                  <a:pt x="0" y="8229600"/>
                </a:lnTo>
                <a:lnTo>
                  <a:pt x="0" y="0"/>
                </a:lnTo>
                <a:close/>
              </a:path>
            </a:pathLst>
          </a:custGeom>
          <a:blipFill>
            <a:blip r:embed="rId2"/>
            <a:stretch>
              <a:fillRect/>
            </a:stretch>
          </a:blipFill>
        </p:spPr>
      </p:sp>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77892" y="2950019"/>
            <a:ext cx="3868413" cy="3942331"/>
          </a:xfrm>
          <a:custGeom>
            <a:avLst/>
            <a:gdLst/>
            <a:ahLst/>
            <a:cxnLst/>
            <a:rect l="l" t="t" r="r" b="b"/>
            <a:pathLst>
              <a:path w="3868413" h="3942331">
                <a:moveTo>
                  <a:pt x="0" y="0"/>
                </a:moveTo>
                <a:lnTo>
                  <a:pt x="3868413" y="0"/>
                </a:lnTo>
                <a:lnTo>
                  <a:pt x="3868413" y="3942331"/>
                </a:lnTo>
                <a:lnTo>
                  <a:pt x="0" y="3942331"/>
                </a:lnTo>
                <a:lnTo>
                  <a:pt x="0" y="0"/>
                </a:lnTo>
                <a:close/>
              </a:path>
            </a:pathLst>
          </a:custGeom>
          <a:blipFill>
            <a:blip r:embed="rId5">
              <a:alphaModFix amt="31999"/>
            </a:blip>
            <a:stretch>
              <a:fillRect/>
            </a:stretch>
          </a:blipFill>
        </p:spPr>
      </p:sp>
      <p:sp>
        <p:nvSpPr>
          <p:cNvPr id="6" name="TextBox 6"/>
          <p:cNvSpPr txBox="1"/>
          <p:nvPr/>
        </p:nvSpPr>
        <p:spPr>
          <a:xfrm>
            <a:off x="1430678" y="2235435"/>
            <a:ext cx="5267534" cy="5914504"/>
          </a:xfrm>
          <a:prstGeom prst="rect">
            <a:avLst/>
          </a:prstGeom>
        </p:spPr>
        <p:txBody>
          <a:bodyPr lIns="0" tIns="0" rIns="0" bIns="0" rtlCol="0" anchor="t">
            <a:spAutoFit/>
          </a:bodyPr>
          <a:lstStyle/>
          <a:p>
            <a:pPr algn="ctr">
              <a:lnSpc>
                <a:spcPts val="15720"/>
              </a:lnSpc>
              <a:spcBef>
                <a:spcPct val="0"/>
              </a:spcBef>
            </a:pPr>
            <a:r>
              <a:rPr lang="en-US" sz="11228" dirty="0">
                <a:solidFill>
                  <a:srgbClr val="FFFFFF"/>
                </a:solidFill>
                <a:latin typeface="Anton"/>
                <a:ea typeface="Anton"/>
                <a:cs typeface="Anton"/>
                <a:sym typeface="Anton"/>
              </a:rPr>
              <a:t>GIỚI THIỆU</a:t>
            </a:r>
          </a:p>
          <a:p>
            <a:pPr algn="ctr">
              <a:lnSpc>
                <a:spcPts val="15720"/>
              </a:lnSpc>
              <a:spcBef>
                <a:spcPct val="0"/>
              </a:spcBef>
            </a:pPr>
            <a:r>
              <a:rPr lang="en-US" sz="11228" dirty="0">
                <a:solidFill>
                  <a:srgbClr val="FFFFFF"/>
                </a:solidFill>
                <a:latin typeface="Anton"/>
                <a:ea typeface="Anton"/>
                <a:cs typeface="Anton"/>
                <a:sym typeface="Anton"/>
              </a:rPr>
              <a:t>VỀ </a:t>
            </a:r>
          </a:p>
          <a:p>
            <a:pPr algn="ctr">
              <a:lnSpc>
                <a:spcPts val="15720"/>
              </a:lnSpc>
              <a:spcBef>
                <a:spcPct val="0"/>
              </a:spcBef>
            </a:pPr>
            <a:r>
              <a:rPr lang="en-US" sz="11228" dirty="0">
                <a:solidFill>
                  <a:srgbClr val="FFFFFF"/>
                </a:solidFill>
                <a:latin typeface="Anton"/>
                <a:ea typeface="Anton"/>
                <a:cs typeface="Anton"/>
                <a:sym typeface="Anton"/>
              </a:rPr>
              <a:t>ĐỀ TÀI</a:t>
            </a:r>
          </a:p>
        </p:txBody>
      </p:sp>
      <p:sp>
        <p:nvSpPr>
          <p:cNvPr id="7" name="TextBox 7"/>
          <p:cNvSpPr txBox="1"/>
          <p:nvPr/>
        </p:nvSpPr>
        <p:spPr>
          <a:xfrm>
            <a:off x="8631970" y="3228413"/>
            <a:ext cx="8098594" cy="3385542"/>
          </a:xfrm>
          <a:prstGeom prst="rect">
            <a:avLst/>
          </a:prstGeom>
        </p:spPr>
        <p:txBody>
          <a:bodyPr lIns="0" tIns="0" rIns="0" bIns="0" rtlCol="0" anchor="t">
            <a:spAutoFit/>
          </a:bodyPr>
          <a:lstStyle/>
          <a:p>
            <a:pPr algn="l">
              <a:lnSpc>
                <a:spcPts val="3289"/>
              </a:lnSpc>
              <a:spcBef>
                <a:spcPct val="0"/>
              </a:spcBef>
            </a:pPr>
            <a:r>
              <a:rPr lang="vi-VN" sz="3200" b="0" i="0" dirty="0">
                <a:solidFill>
                  <a:srgbClr val="FFFFFF"/>
                </a:solidFill>
                <a:effectLst/>
                <a:latin typeface="+mj-lt"/>
              </a:rPr>
              <a:t>Mắt là cơ quan </a:t>
            </a:r>
            <a:r>
              <a:rPr lang="vi-VN" sz="3200" b="0" i="0" dirty="0" err="1">
                <a:solidFill>
                  <a:srgbClr val="FFFFFF"/>
                </a:solidFill>
                <a:effectLst/>
                <a:latin typeface="+mj-lt"/>
              </a:rPr>
              <a:t>quan</a:t>
            </a:r>
            <a:r>
              <a:rPr lang="vi-VN" sz="3200" b="0" i="0" dirty="0">
                <a:solidFill>
                  <a:srgbClr val="FFFFFF"/>
                </a:solidFill>
                <a:effectLst/>
                <a:latin typeface="+mj-lt"/>
              </a:rPr>
              <a:t> trọng giúp con người tiếp nhận thông tin và tương tác với thế giới. Tuy nhiên, mắt rất dễ mắc các bệnh lý có thể gây suy giảm thị lực hoặc mù </a:t>
            </a:r>
            <a:r>
              <a:rPr lang="vi-VN" sz="3200" b="0" i="0" dirty="0" err="1">
                <a:solidFill>
                  <a:srgbClr val="FFFFFF"/>
                </a:solidFill>
                <a:effectLst/>
                <a:latin typeface="+mj-lt"/>
              </a:rPr>
              <a:t>loà</a:t>
            </a:r>
            <a:r>
              <a:rPr lang="vi-VN" sz="3200" b="0" i="0" dirty="0">
                <a:solidFill>
                  <a:srgbClr val="FFFFFF"/>
                </a:solidFill>
                <a:effectLst/>
                <a:latin typeface="+mj-lt"/>
              </a:rPr>
              <a:t> nếu không được phát hiện và điều trị kịp thời. Trong bối cảnh dân số già </a:t>
            </a:r>
            <a:r>
              <a:rPr lang="vi-VN" sz="3200" b="0" i="0" dirty="0" err="1">
                <a:solidFill>
                  <a:srgbClr val="FFFFFF"/>
                </a:solidFill>
                <a:effectLst/>
                <a:latin typeface="+mj-lt"/>
              </a:rPr>
              <a:t>hoá</a:t>
            </a:r>
            <a:r>
              <a:rPr lang="vi-VN" sz="3200" b="0" i="0" dirty="0">
                <a:solidFill>
                  <a:srgbClr val="FFFFFF"/>
                </a:solidFill>
                <a:effectLst/>
                <a:latin typeface="+mj-lt"/>
              </a:rPr>
              <a:t>, môi trường ô nhiễm và thói quen sinh hoạt không lành mạnh, các bệnh về mắt ngày càng trở nên phổ biến.</a:t>
            </a:r>
            <a:endParaRPr lang="en-US" sz="2800" dirty="0">
              <a:solidFill>
                <a:srgbClr val="FFFFFF"/>
              </a:solidFill>
              <a:latin typeface="+mj-lt"/>
              <a:ea typeface="Raleway"/>
              <a:cs typeface="Raleway"/>
              <a:sym typeface="Raleway"/>
            </a:endParaRPr>
          </a:p>
        </p:txBody>
      </p:sp>
      <p:sp>
        <p:nvSpPr>
          <p:cNvPr id="9" name="TextBox 7">
            <a:extLst>
              <a:ext uri="{FF2B5EF4-FFF2-40B4-BE49-F238E27FC236}">
                <a16:creationId xmlns:a16="http://schemas.microsoft.com/office/drawing/2014/main" id="{BE1EF010-DAF5-60CE-BE52-F5D6833F4FA8}"/>
              </a:ext>
            </a:extLst>
          </p:cNvPr>
          <p:cNvSpPr txBox="1"/>
          <p:nvPr/>
        </p:nvSpPr>
        <p:spPr>
          <a:xfrm>
            <a:off x="8631970" y="1807145"/>
            <a:ext cx="8098594" cy="6771084"/>
          </a:xfrm>
          <a:prstGeom prst="rect">
            <a:avLst/>
          </a:prstGeom>
        </p:spPr>
        <p:txBody>
          <a:bodyPr lIns="0" tIns="0" rIns="0" bIns="0" rtlCol="0" anchor="t">
            <a:spAutoFit/>
          </a:bodyPr>
          <a:lstStyle/>
          <a:p>
            <a:pPr algn="l">
              <a:lnSpc>
                <a:spcPts val="3289"/>
              </a:lnSpc>
              <a:spcBef>
                <a:spcPct val="0"/>
              </a:spcBef>
            </a:pPr>
            <a:r>
              <a:rPr lang="vi-VN" sz="3200" b="0" i="0" dirty="0">
                <a:solidFill>
                  <a:srgbClr val="FFFFFF"/>
                </a:solidFill>
                <a:effectLst/>
                <a:latin typeface="+mj-lt"/>
              </a:rPr>
              <a:t>Đề tài “Phân loại các bệnh về mắt (</a:t>
            </a:r>
            <a:r>
              <a:rPr lang="vi-VN" sz="3200" b="0" i="0" dirty="0" err="1">
                <a:solidFill>
                  <a:srgbClr val="FFFFFF"/>
                </a:solidFill>
                <a:effectLst/>
                <a:latin typeface="+mj-lt"/>
              </a:rPr>
              <a:t>Classification</a:t>
            </a:r>
            <a:r>
              <a:rPr lang="vi-VN" sz="3200" b="0" i="0" dirty="0">
                <a:solidFill>
                  <a:srgbClr val="FFFFFF"/>
                </a:solidFill>
                <a:effectLst/>
                <a:latin typeface="+mj-lt"/>
              </a:rPr>
              <a:t> </a:t>
            </a:r>
            <a:r>
              <a:rPr lang="vi-VN" sz="3200" b="0" i="0" dirty="0" err="1">
                <a:solidFill>
                  <a:srgbClr val="FFFFFF"/>
                </a:solidFill>
                <a:effectLst/>
                <a:latin typeface="+mj-lt"/>
              </a:rPr>
              <a:t>of</a:t>
            </a:r>
            <a:r>
              <a:rPr lang="vi-VN" sz="3200" b="0" i="0" dirty="0">
                <a:solidFill>
                  <a:srgbClr val="FFFFFF"/>
                </a:solidFill>
                <a:effectLst/>
                <a:latin typeface="+mj-lt"/>
              </a:rPr>
              <a:t> </a:t>
            </a:r>
            <a:r>
              <a:rPr lang="vi-VN" sz="3200" b="0" i="0" dirty="0" err="1">
                <a:solidFill>
                  <a:srgbClr val="FFFFFF"/>
                </a:solidFill>
                <a:effectLst/>
                <a:latin typeface="+mj-lt"/>
              </a:rPr>
              <a:t>eye</a:t>
            </a:r>
            <a:r>
              <a:rPr lang="vi-VN" sz="3200" b="0" i="0" dirty="0">
                <a:solidFill>
                  <a:srgbClr val="FFFFFF"/>
                </a:solidFill>
                <a:effectLst/>
                <a:latin typeface="+mj-lt"/>
              </a:rPr>
              <a:t> </a:t>
            </a:r>
            <a:r>
              <a:rPr lang="vi-VN" sz="3200" b="0" i="0" dirty="0" err="1">
                <a:solidFill>
                  <a:srgbClr val="FFFFFF"/>
                </a:solidFill>
                <a:effectLst/>
                <a:latin typeface="+mj-lt"/>
              </a:rPr>
              <a:t>disease</a:t>
            </a:r>
            <a:r>
              <a:rPr lang="vi-VN" sz="3200" b="0" i="0" dirty="0">
                <a:solidFill>
                  <a:srgbClr val="FFFFFF"/>
                </a:solidFill>
                <a:effectLst/>
                <a:latin typeface="+mj-lt"/>
              </a:rPr>
              <a:t>) được lựa chọn vì tầm quan trọng thiết yếu của thị giác trong đời sống và tác động nghiêm trọng của các bệnh lý mắt đến sức </a:t>
            </a:r>
            <a:r>
              <a:rPr lang="vi-VN" sz="3200" b="0" i="0" dirty="0" err="1">
                <a:solidFill>
                  <a:srgbClr val="FFFFFF"/>
                </a:solidFill>
                <a:effectLst/>
                <a:latin typeface="+mj-lt"/>
              </a:rPr>
              <a:t>khoẻ</a:t>
            </a:r>
            <a:r>
              <a:rPr lang="vi-VN" sz="3200" b="0" i="0" dirty="0">
                <a:solidFill>
                  <a:srgbClr val="FFFFFF"/>
                </a:solidFill>
                <a:effectLst/>
                <a:latin typeface="+mj-lt"/>
              </a:rPr>
              <a:t> cộng đồng. Các bệnh như đục </a:t>
            </a:r>
            <a:r>
              <a:rPr lang="vi-VN" sz="3200" b="0" i="0" dirty="0" err="1">
                <a:solidFill>
                  <a:srgbClr val="FFFFFF"/>
                </a:solidFill>
                <a:effectLst/>
                <a:latin typeface="+mj-lt"/>
              </a:rPr>
              <a:t>thuỷ</a:t>
            </a:r>
            <a:r>
              <a:rPr lang="vi-VN" sz="3200" b="0" i="0" dirty="0">
                <a:solidFill>
                  <a:srgbClr val="FFFFFF"/>
                </a:solidFill>
                <a:effectLst/>
                <a:latin typeface="+mj-lt"/>
              </a:rPr>
              <a:t> tinh thể (</a:t>
            </a:r>
            <a:r>
              <a:rPr lang="vi-VN" sz="3200" b="0" i="0" dirty="0" err="1">
                <a:solidFill>
                  <a:srgbClr val="FFFFFF"/>
                </a:solidFill>
                <a:effectLst/>
                <a:latin typeface="+mj-lt"/>
              </a:rPr>
              <a:t>Cataract</a:t>
            </a:r>
            <a:r>
              <a:rPr lang="vi-VN" sz="3200" b="0" i="0" dirty="0">
                <a:solidFill>
                  <a:srgbClr val="FFFFFF"/>
                </a:solidFill>
                <a:effectLst/>
                <a:latin typeface="+mj-lt"/>
              </a:rPr>
              <a:t>) , </a:t>
            </a:r>
            <a:r>
              <a:rPr lang="vi-VN" sz="3200" dirty="0" err="1">
                <a:solidFill>
                  <a:srgbClr val="FFFFFF"/>
                </a:solidFill>
                <a:latin typeface="+mj-lt"/>
              </a:rPr>
              <a:t>myopia</a:t>
            </a:r>
            <a:r>
              <a:rPr lang="vi-VN" sz="3200" dirty="0">
                <a:solidFill>
                  <a:srgbClr val="FFFFFF"/>
                </a:solidFill>
                <a:latin typeface="+mj-lt"/>
              </a:rPr>
              <a:t> </a:t>
            </a:r>
            <a:r>
              <a:rPr lang="vi-VN" sz="3200" b="0" i="0" dirty="0">
                <a:solidFill>
                  <a:srgbClr val="FFFFFF"/>
                </a:solidFill>
                <a:effectLst/>
                <a:latin typeface="+mj-lt"/>
              </a:rPr>
              <a:t>hay các bệnh võng mạc có thể gây mù </a:t>
            </a:r>
            <a:r>
              <a:rPr lang="vi-VN" sz="3200" b="0" i="0" dirty="0" err="1">
                <a:solidFill>
                  <a:srgbClr val="FFFFFF"/>
                </a:solidFill>
                <a:effectLst/>
                <a:latin typeface="+mj-lt"/>
              </a:rPr>
              <a:t>loà</a:t>
            </a:r>
            <a:r>
              <a:rPr lang="vi-VN" sz="3200" b="0" i="0" dirty="0">
                <a:solidFill>
                  <a:srgbClr val="FFFFFF"/>
                </a:solidFill>
                <a:effectLst/>
                <a:latin typeface="+mj-lt"/>
              </a:rPr>
              <a:t> nếu không được phát hiện kịp thời. Trong bối cảnh tỷ lệ mắc bệnh mắt ngày càng gia tăng, việc ứng dụng trí tuệ nhân tạo, đặc biệt là học sâu (</a:t>
            </a:r>
            <a:r>
              <a:rPr lang="vi-VN" sz="3200" b="0" i="0" dirty="0" err="1">
                <a:solidFill>
                  <a:srgbClr val="FFFFFF"/>
                </a:solidFill>
                <a:effectLst/>
                <a:latin typeface="+mj-lt"/>
              </a:rPr>
              <a:t>deeplearning</a:t>
            </a:r>
            <a:r>
              <a:rPr lang="vi-VN" sz="3200" b="0" i="0" dirty="0">
                <a:solidFill>
                  <a:srgbClr val="FFFFFF"/>
                </a:solidFill>
                <a:effectLst/>
                <a:latin typeface="+mj-lt"/>
              </a:rPr>
              <a:t>) trong phân loại bệnh sẽ giúp chẩn đoán nhanh chóng, chính xác và giảm gánh nặng cho ngành y tế. Bên cạnh đó, đề tài còn góp phần thúc đẩy phát triển các giải pháp chăm sóc sức </a:t>
            </a:r>
            <a:r>
              <a:rPr lang="vi-VN" sz="3200" b="0" i="0" dirty="0" err="1">
                <a:solidFill>
                  <a:srgbClr val="FFFFFF"/>
                </a:solidFill>
                <a:effectLst/>
                <a:latin typeface="+mj-lt"/>
              </a:rPr>
              <a:t>khoẻ</a:t>
            </a:r>
            <a:r>
              <a:rPr lang="vi-VN" sz="3200" b="0" i="0" dirty="0">
                <a:solidFill>
                  <a:srgbClr val="FFFFFF"/>
                </a:solidFill>
                <a:effectLst/>
                <a:latin typeface="+mj-lt"/>
              </a:rPr>
              <a:t> từ xa, nâng cao khả năng tiếp cận y tế cho cộng đồng ở vùng sâu, vùng xa..</a:t>
            </a:r>
            <a:endParaRPr lang="en-US" sz="2800" dirty="0">
              <a:solidFill>
                <a:srgbClr val="FFFFFF"/>
              </a:solidFill>
              <a:latin typeface="+mj-lt"/>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80">
                                          <p:stCondLst>
                                            <p:cond delay="0"/>
                                          </p:stCondLst>
                                        </p:cTn>
                                        <p:tgtEl>
                                          <p:spTgt spid="9"/>
                                        </p:tgtEl>
                                      </p:cBhvr>
                                    </p:animEffect>
                                    <p:anim calcmode="lin" valueType="num">
                                      <p:cBhvr>
                                        <p:cTn id="19"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4" dur="26">
                                          <p:stCondLst>
                                            <p:cond delay="650"/>
                                          </p:stCondLst>
                                        </p:cTn>
                                        <p:tgtEl>
                                          <p:spTgt spid="9"/>
                                        </p:tgtEl>
                                      </p:cBhvr>
                                      <p:to x="100000" y="60000"/>
                                    </p:animScale>
                                    <p:animScale>
                                      <p:cBhvr>
                                        <p:cTn id="25" dur="166" decel="50000">
                                          <p:stCondLst>
                                            <p:cond delay="676"/>
                                          </p:stCondLst>
                                        </p:cTn>
                                        <p:tgtEl>
                                          <p:spTgt spid="9"/>
                                        </p:tgtEl>
                                      </p:cBhvr>
                                      <p:to x="100000" y="100000"/>
                                    </p:animScale>
                                    <p:animScale>
                                      <p:cBhvr>
                                        <p:cTn id="26" dur="26">
                                          <p:stCondLst>
                                            <p:cond delay="1312"/>
                                          </p:stCondLst>
                                        </p:cTn>
                                        <p:tgtEl>
                                          <p:spTgt spid="9"/>
                                        </p:tgtEl>
                                      </p:cBhvr>
                                      <p:to x="100000" y="80000"/>
                                    </p:animScale>
                                    <p:animScale>
                                      <p:cBhvr>
                                        <p:cTn id="27" dur="166" decel="50000">
                                          <p:stCondLst>
                                            <p:cond delay="1338"/>
                                          </p:stCondLst>
                                        </p:cTn>
                                        <p:tgtEl>
                                          <p:spTgt spid="9"/>
                                        </p:tgtEl>
                                      </p:cBhvr>
                                      <p:to x="100000" y="100000"/>
                                    </p:animScale>
                                    <p:animScale>
                                      <p:cBhvr>
                                        <p:cTn id="28" dur="26">
                                          <p:stCondLst>
                                            <p:cond delay="1642"/>
                                          </p:stCondLst>
                                        </p:cTn>
                                        <p:tgtEl>
                                          <p:spTgt spid="9"/>
                                        </p:tgtEl>
                                      </p:cBhvr>
                                      <p:to x="100000" y="90000"/>
                                    </p:animScale>
                                    <p:animScale>
                                      <p:cBhvr>
                                        <p:cTn id="29" dur="166" decel="50000">
                                          <p:stCondLst>
                                            <p:cond delay="1668"/>
                                          </p:stCondLst>
                                        </p:cTn>
                                        <p:tgtEl>
                                          <p:spTgt spid="9"/>
                                        </p:tgtEl>
                                      </p:cBhvr>
                                      <p:to x="100000" y="100000"/>
                                    </p:animScale>
                                    <p:animScale>
                                      <p:cBhvr>
                                        <p:cTn id="30" dur="26">
                                          <p:stCondLst>
                                            <p:cond delay="1808"/>
                                          </p:stCondLst>
                                        </p:cTn>
                                        <p:tgtEl>
                                          <p:spTgt spid="9"/>
                                        </p:tgtEl>
                                      </p:cBhvr>
                                      <p:to x="100000" y="95000"/>
                                    </p:animScale>
                                    <p:animScale>
                                      <p:cBhvr>
                                        <p:cTn id="31"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600200" y="1095403"/>
            <a:ext cx="6778939" cy="1745478"/>
          </a:xfrm>
          <a:prstGeom prst="rect">
            <a:avLst/>
          </a:prstGeom>
        </p:spPr>
        <p:txBody>
          <a:bodyPr lIns="0" tIns="0" rIns="0" bIns="0" rtlCol="0" anchor="t">
            <a:spAutoFit/>
          </a:bodyPr>
          <a:lstStyle/>
          <a:p>
            <a:pPr algn="l">
              <a:lnSpc>
                <a:spcPts val="15720"/>
              </a:lnSpc>
              <a:spcBef>
                <a:spcPct val="0"/>
              </a:spcBef>
            </a:pPr>
            <a:r>
              <a:rPr lang="vi-VN" sz="7000" dirty="0">
                <a:solidFill>
                  <a:srgbClr val="FFFFFF"/>
                </a:solidFill>
                <a:latin typeface="Anton"/>
                <a:ea typeface="Anton"/>
                <a:cs typeface="Anton"/>
                <a:sym typeface="Anton"/>
              </a:rPr>
              <a:t>Xây dựng mô hình</a:t>
            </a:r>
            <a:endParaRPr lang="en-US" sz="7000" dirty="0">
              <a:solidFill>
                <a:srgbClr val="FFFFFF"/>
              </a:solidFill>
              <a:latin typeface="Anton"/>
              <a:ea typeface="Anton"/>
              <a:cs typeface="Anton"/>
              <a:sym typeface="Anton"/>
            </a:endParaRPr>
          </a:p>
        </p:txBody>
      </p:sp>
      <p:sp>
        <p:nvSpPr>
          <p:cNvPr id="11" name="TextBox 11"/>
          <p:cNvSpPr txBox="1"/>
          <p:nvPr/>
        </p:nvSpPr>
        <p:spPr>
          <a:xfrm>
            <a:off x="1600200" y="3211554"/>
            <a:ext cx="15659100" cy="1235851"/>
          </a:xfrm>
          <a:prstGeom prst="rect">
            <a:avLst/>
          </a:prstGeom>
        </p:spPr>
        <p:txBody>
          <a:bodyPr wrap="square" lIns="0" tIns="0" rIns="0" bIns="0" rtlCol="0" anchor="t">
            <a:spAutoFit/>
          </a:bodyPr>
          <a:lstStyle/>
          <a:p>
            <a:pPr marL="342900" indent="-342900" algn="l">
              <a:lnSpc>
                <a:spcPts val="3289"/>
              </a:lnSpc>
              <a:spcBef>
                <a:spcPct val="0"/>
              </a:spcBef>
              <a:buFont typeface="Wingdings" panose="05000000000000000000" pitchFamily="2" charset="2"/>
              <a:buChar char="Ø"/>
            </a:pPr>
            <a:r>
              <a:rPr lang="vi-VN" sz="2349" dirty="0">
                <a:solidFill>
                  <a:srgbClr val="FFFFFF"/>
                </a:solidFill>
                <a:latin typeface="Raleway"/>
                <a:ea typeface="Raleway"/>
                <a:cs typeface="Raleway"/>
                <a:sym typeface="Raleway"/>
              </a:rPr>
              <a:t>Sử dụng kiến trúc MobileNetv2 làm </a:t>
            </a:r>
            <a:r>
              <a:rPr lang="vi-VN" sz="2349" b="1" dirty="0">
                <a:solidFill>
                  <a:srgbClr val="FFFFFF"/>
                </a:solidFill>
                <a:latin typeface="Raleway"/>
                <a:ea typeface="Raleway"/>
                <a:cs typeface="Raleway"/>
                <a:sym typeface="Raleway"/>
              </a:rPr>
              <a:t>base model. </a:t>
            </a:r>
            <a:r>
              <a:rPr lang="vi-VN" sz="2349" dirty="0">
                <a:solidFill>
                  <a:srgbClr val="FFFFFF"/>
                </a:solidFill>
                <a:latin typeface="Raleway"/>
                <a:ea typeface="Raleway"/>
                <a:cs typeface="Raleway"/>
                <a:sym typeface="Raleway"/>
              </a:rPr>
              <a:t>Trong đó:</a:t>
            </a:r>
          </a:p>
          <a:p>
            <a:pPr marL="342900" indent="-342900" algn="l">
              <a:lnSpc>
                <a:spcPts val="3289"/>
              </a:lnSpc>
              <a:spcBef>
                <a:spcPct val="0"/>
              </a:spcBef>
              <a:buFont typeface="Wingdings" panose="05000000000000000000" pitchFamily="2" charset="2"/>
              <a:buChar char="Ø"/>
            </a:pPr>
            <a:r>
              <a:rPr lang="vi-VN" sz="2349" dirty="0">
                <a:solidFill>
                  <a:srgbClr val="FFFFFF"/>
                </a:solidFill>
                <a:latin typeface="Raleway"/>
                <a:ea typeface="Raleway"/>
                <a:cs typeface="Raleway"/>
                <a:sym typeface="Raleway"/>
              </a:rPr>
              <a:t>Sử dụng trọng số được đào tạo từ ImageNet – bộ dữ liệu lớn với nhiều loại hình ảnh khác nhau.</a:t>
            </a:r>
          </a:p>
          <a:p>
            <a:pPr marL="342900" indent="-342900" algn="l">
              <a:lnSpc>
                <a:spcPts val="3289"/>
              </a:lnSpc>
              <a:spcBef>
                <a:spcPct val="0"/>
              </a:spcBef>
              <a:buFont typeface="Wingdings" panose="05000000000000000000" pitchFamily="2" charset="2"/>
              <a:buChar char="Ø"/>
            </a:pPr>
            <a:r>
              <a:rPr lang="vi-VN" sz="2349" dirty="0">
                <a:solidFill>
                  <a:srgbClr val="FFFFFF"/>
                </a:solidFill>
                <a:latin typeface="Raleway"/>
                <a:ea typeface="Raleway"/>
                <a:cs typeface="Raleway"/>
                <a:sym typeface="Raleway"/>
              </a:rPr>
              <a:t>Loại bỏ Fully Connected ở cuối, để có thể thêm các lớp phân loại mới với lớp cuối cùng gồm 4 phân loại</a:t>
            </a:r>
          </a:p>
        </p:txBody>
      </p:sp>
      <p:sp>
        <p:nvSpPr>
          <p:cNvPr id="13" name="Freeform 13"/>
          <p:cNvSpPr/>
          <p:nvPr/>
        </p:nvSpPr>
        <p:spPr>
          <a:xfrm>
            <a:off x="16813855" y="0"/>
            <a:ext cx="2471566" cy="2840881"/>
          </a:xfrm>
          <a:custGeom>
            <a:avLst/>
            <a:gdLst/>
            <a:ahLst/>
            <a:cxnLst/>
            <a:rect l="l" t="t" r="r" b="b"/>
            <a:pathLst>
              <a:path w="2471566" h="2840881">
                <a:moveTo>
                  <a:pt x="0" y="0"/>
                </a:moveTo>
                <a:lnTo>
                  <a:pt x="2471567" y="0"/>
                </a:lnTo>
                <a:lnTo>
                  <a:pt x="2471567" y="2840881"/>
                </a:lnTo>
                <a:lnTo>
                  <a:pt x="0" y="2840881"/>
                </a:lnTo>
                <a:lnTo>
                  <a:pt x="0" y="0"/>
                </a:lnTo>
                <a:close/>
              </a:path>
            </a:pathLst>
          </a:custGeom>
          <a:blipFill>
            <a:blip r:embed="rId4"/>
            <a:stretch>
              <a:fillRect/>
            </a:stretch>
          </a:blipFill>
        </p:spPr>
      </p:sp>
      <p:sp>
        <p:nvSpPr>
          <p:cNvPr id="14" name="Rectangle 1">
            <a:extLst>
              <a:ext uri="{FF2B5EF4-FFF2-40B4-BE49-F238E27FC236}">
                <a16:creationId xmlns:a16="http://schemas.microsoft.com/office/drawing/2014/main" id="{9D9EFAF7-92B2-37E3-1A05-9BE3C6F3C9F2}"/>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4" name="Picture 3">
            <a:extLst>
              <a:ext uri="{FF2B5EF4-FFF2-40B4-BE49-F238E27FC236}">
                <a16:creationId xmlns:a16="http://schemas.microsoft.com/office/drawing/2014/main" id="{1ECE87D6-5694-FA78-A876-5AA273133EE4}"/>
              </a:ext>
            </a:extLst>
          </p:cNvPr>
          <p:cNvPicPr>
            <a:picLocks noChangeAspect="1"/>
          </p:cNvPicPr>
          <p:nvPr/>
        </p:nvPicPr>
        <p:blipFill>
          <a:blip r:embed="rId5"/>
          <a:stretch>
            <a:fillRect/>
          </a:stretch>
        </p:blipFill>
        <p:spPr>
          <a:xfrm>
            <a:off x="2339707" y="4897141"/>
            <a:ext cx="13608586" cy="2409390"/>
          </a:xfrm>
          <a:prstGeom prst="rect">
            <a:avLst/>
          </a:prstGeom>
          <a:effectLst>
            <a:innerShdw blurRad="114300">
              <a:prstClr val="black"/>
            </a:inn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AA760AF6-DFA1-95A7-1B1B-388E1F5D3B38}"/>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BDDA5B99-E9A0-5E33-55B0-E503FBC76AD5}"/>
              </a:ext>
            </a:extLst>
          </p:cNvPr>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FF0E93A5-8C1F-3874-23AB-4F407F97CE08}"/>
              </a:ext>
            </a:extLst>
          </p:cNvPr>
          <p:cNvSpPr/>
          <p:nvPr/>
        </p:nvSpPr>
        <p:spPr>
          <a:xfrm>
            <a:off x="8001000" y="1463615"/>
            <a:ext cx="8610600" cy="5889685"/>
          </a:xfrm>
          <a:custGeom>
            <a:avLst/>
            <a:gdLst/>
            <a:ahLst/>
            <a:cxnLst/>
            <a:rect l="l" t="t" r="r" b="b"/>
            <a:pathLst>
              <a:path w="8160055" h="4717995">
                <a:moveTo>
                  <a:pt x="0" y="0"/>
                </a:moveTo>
                <a:lnTo>
                  <a:pt x="8160055" y="0"/>
                </a:lnTo>
                <a:lnTo>
                  <a:pt x="8160055" y="4717996"/>
                </a:lnTo>
                <a:lnTo>
                  <a:pt x="0" y="47179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8E9FA7EF-46ED-F8CF-6788-6072A43DF0D4}"/>
              </a:ext>
            </a:extLst>
          </p:cNvPr>
          <p:cNvSpPr/>
          <p:nvPr/>
        </p:nvSpPr>
        <p:spPr>
          <a:xfrm>
            <a:off x="14667183" y="5899788"/>
            <a:ext cx="3419516" cy="2907024"/>
          </a:xfrm>
          <a:custGeom>
            <a:avLst/>
            <a:gdLst/>
            <a:ahLst/>
            <a:cxnLst/>
            <a:rect l="l" t="t" r="r" b="b"/>
            <a:pathLst>
              <a:path w="4383276" h="4114800">
                <a:moveTo>
                  <a:pt x="0" y="0"/>
                </a:moveTo>
                <a:lnTo>
                  <a:pt x="4383275" y="0"/>
                </a:lnTo>
                <a:lnTo>
                  <a:pt x="438327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a:extLst>
              <a:ext uri="{FF2B5EF4-FFF2-40B4-BE49-F238E27FC236}">
                <a16:creationId xmlns:a16="http://schemas.microsoft.com/office/drawing/2014/main" id="{B31D4A5F-885D-8A67-C3A0-41EDECAA18A7}"/>
              </a:ext>
            </a:extLst>
          </p:cNvPr>
          <p:cNvSpPr txBox="1"/>
          <p:nvPr/>
        </p:nvSpPr>
        <p:spPr>
          <a:xfrm>
            <a:off x="1234200" y="3578969"/>
            <a:ext cx="6193313" cy="3129062"/>
          </a:xfrm>
          <a:prstGeom prst="rect">
            <a:avLst/>
          </a:prstGeom>
        </p:spPr>
        <p:txBody>
          <a:bodyPr wrap="square" lIns="0" tIns="0" rIns="0" bIns="0" rtlCol="0" anchor="t">
            <a:spAutoFit/>
          </a:bodyPr>
          <a:lstStyle/>
          <a:p>
            <a:pPr algn="l">
              <a:lnSpc>
                <a:spcPts val="12239"/>
              </a:lnSpc>
            </a:pPr>
            <a:r>
              <a:rPr lang="vi-VN" sz="11000" dirty="0">
                <a:solidFill>
                  <a:srgbClr val="FFFFFF"/>
                </a:solidFill>
                <a:latin typeface="Anton"/>
                <a:ea typeface="Anton"/>
                <a:cs typeface="Anton"/>
                <a:sym typeface="Anton"/>
              </a:rPr>
              <a:t>HUẤN LUYỆN MÔ HÌNH</a:t>
            </a:r>
          </a:p>
        </p:txBody>
      </p:sp>
      <p:sp>
        <p:nvSpPr>
          <p:cNvPr id="9" name="TextBox 9">
            <a:extLst>
              <a:ext uri="{FF2B5EF4-FFF2-40B4-BE49-F238E27FC236}">
                <a16:creationId xmlns:a16="http://schemas.microsoft.com/office/drawing/2014/main" id="{A3012667-FFE0-6FCB-561C-F07B4B92F3A6}"/>
              </a:ext>
            </a:extLst>
          </p:cNvPr>
          <p:cNvSpPr txBox="1"/>
          <p:nvPr/>
        </p:nvSpPr>
        <p:spPr>
          <a:xfrm>
            <a:off x="8574485" y="1805609"/>
            <a:ext cx="7586570" cy="5049203"/>
          </a:xfrm>
          <a:prstGeom prst="rect">
            <a:avLst/>
          </a:prstGeom>
        </p:spPr>
        <p:txBody>
          <a:bodyPr wrap="square" lIns="0" tIns="0" rIns="0" bIns="0" rtlCol="0" anchor="t">
            <a:spAutoFit/>
          </a:bodyPr>
          <a:lstStyle/>
          <a:p>
            <a:pPr algn="l">
              <a:lnSpc>
                <a:spcPts val="3289"/>
              </a:lnSpc>
              <a:spcBef>
                <a:spcPct val="0"/>
              </a:spcBef>
            </a:pPr>
            <a:r>
              <a:rPr lang="vi-VN" sz="2500" dirty="0">
                <a:solidFill>
                  <a:srgbClr val="FFFFFF"/>
                </a:solidFill>
                <a:latin typeface="Raleway"/>
                <a:ea typeface="Raleway"/>
                <a:cs typeface="Raleway"/>
                <a:sym typeface="Raleway"/>
              </a:rPr>
              <a:t>Tham số huấn luyện:</a:t>
            </a:r>
          </a:p>
          <a:p>
            <a:pPr marL="342900" indent="-342900" algn="l">
              <a:lnSpc>
                <a:spcPts val="3289"/>
              </a:lnSpc>
              <a:spcBef>
                <a:spcPct val="0"/>
              </a:spcBef>
              <a:buFont typeface="Wingdings" panose="05000000000000000000" pitchFamily="2" charset="2"/>
              <a:buChar char="§"/>
            </a:pPr>
            <a:r>
              <a:rPr lang="vi-VN" sz="2500" dirty="0">
                <a:solidFill>
                  <a:srgbClr val="FFFFFF"/>
                </a:solidFill>
                <a:latin typeface="Raleway"/>
                <a:ea typeface="Raleway"/>
                <a:cs typeface="Raleway"/>
                <a:sym typeface="Raleway"/>
              </a:rPr>
              <a:t>Optimizer: Adam</a:t>
            </a:r>
          </a:p>
          <a:p>
            <a:pPr marL="342900" indent="-342900" algn="l">
              <a:lnSpc>
                <a:spcPts val="3289"/>
              </a:lnSpc>
              <a:spcBef>
                <a:spcPct val="0"/>
              </a:spcBef>
              <a:buFont typeface="Wingdings" panose="05000000000000000000" pitchFamily="2" charset="2"/>
              <a:buChar char="§"/>
            </a:pPr>
            <a:r>
              <a:rPr lang="vi-VN" sz="2500" dirty="0">
                <a:solidFill>
                  <a:srgbClr val="FFFFFF"/>
                </a:solidFill>
                <a:latin typeface="Raleway"/>
                <a:ea typeface="Raleway"/>
                <a:cs typeface="Raleway"/>
                <a:sym typeface="Raleway"/>
              </a:rPr>
              <a:t>Learning rate: 0.0001</a:t>
            </a:r>
          </a:p>
          <a:p>
            <a:pPr marL="342900" indent="-342900" algn="l">
              <a:lnSpc>
                <a:spcPts val="3289"/>
              </a:lnSpc>
              <a:spcBef>
                <a:spcPct val="0"/>
              </a:spcBef>
              <a:buFont typeface="Wingdings" panose="05000000000000000000" pitchFamily="2" charset="2"/>
              <a:buChar char="§"/>
            </a:pPr>
            <a:r>
              <a:rPr lang="vi-VN" sz="2500" dirty="0">
                <a:solidFill>
                  <a:srgbClr val="FFFFFF"/>
                </a:solidFill>
                <a:latin typeface="Raleway"/>
                <a:ea typeface="Raleway"/>
                <a:cs typeface="Raleway"/>
                <a:sym typeface="Raleway"/>
              </a:rPr>
              <a:t>Batch size: 32</a:t>
            </a:r>
          </a:p>
          <a:p>
            <a:pPr marL="342900" indent="-342900" algn="l">
              <a:lnSpc>
                <a:spcPts val="3289"/>
              </a:lnSpc>
              <a:spcBef>
                <a:spcPct val="0"/>
              </a:spcBef>
              <a:buFont typeface="Wingdings" panose="05000000000000000000" pitchFamily="2" charset="2"/>
              <a:buChar char="§"/>
            </a:pPr>
            <a:r>
              <a:rPr lang="vi-VN" sz="2500" dirty="0">
                <a:solidFill>
                  <a:srgbClr val="FFFFFF"/>
                </a:solidFill>
                <a:latin typeface="Raleway"/>
                <a:ea typeface="Raleway"/>
                <a:cs typeface="Raleway"/>
                <a:sym typeface="Raleway"/>
              </a:rPr>
              <a:t>Epochs: </a:t>
            </a:r>
            <a:r>
              <a:rPr lang="en-US" sz="2500" dirty="0">
                <a:solidFill>
                  <a:srgbClr val="FFFFFF"/>
                </a:solidFill>
                <a:latin typeface="Raleway"/>
                <a:ea typeface="Raleway"/>
                <a:cs typeface="Raleway"/>
                <a:sym typeface="Raleway"/>
              </a:rPr>
              <a:t>15</a:t>
            </a:r>
            <a:endParaRPr lang="vi-VN" sz="2500" dirty="0">
              <a:solidFill>
                <a:srgbClr val="FFFFFF"/>
              </a:solidFill>
              <a:latin typeface="Raleway"/>
              <a:ea typeface="Raleway"/>
              <a:cs typeface="Raleway"/>
              <a:sym typeface="Raleway"/>
            </a:endParaRPr>
          </a:p>
          <a:p>
            <a:pPr marL="342900" indent="-342900" algn="l">
              <a:lnSpc>
                <a:spcPts val="3289"/>
              </a:lnSpc>
              <a:spcBef>
                <a:spcPct val="0"/>
              </a:spcBef>
              <a:buFont typeface="Wingdings" panose="05000000000000000000" pitchFamily="2" charset="2"/>
              <a:buChar char="§"/>
            </a:pPr>
            <a:r>
              <a:rPr lang="vi-VN" sz="2500" dirty="0">
                <a:solidFill>
                  <a:srgbClr val="FFFFFF"/>
                </a:solidFill>
                <a:latin typeface="Raleway"/>
                <a:ea typeface="Raleway"/>
                <a:cs typeface="Raleway"/>
                <a:sym typeface="Raleway"/>
              </a:rPr>
              <a:t>Loss function: categorical crossentropy</a:t>
            </a:r>
            <a:endParaRPr lang="en-US" sz="2500" dirty="0">
              <a:solidFill>
                <a:srgbClr val="FFFFFF"/>
              </a:solidFill>
              <a:latin typeface="Raleway"/>
              <a:ea typeface="Raleway"/>
              <a:cs typeface="Raleway"/>
              <a:sym typeface="Raleway"/>
            </a:endParaRPr>
          </a:p>
          <a:p>
            <a:pPr algn="l">
              <a:lnSpc>
                <a:spcPts val="3289"/>
              </a:lnSpc>
              <a:spcBef>
                <a:spcPct val="0"/>
              </a:spcBef>
            </a:pPr>
            <a:r>
              <a:rPr lang="vi-VN" sz="2500" dirty="0">
                <a:solidFill>
                  <a:srgbClr val="FFFFFF"/>
                </a:solidFill>
                <a:latin typeface="Raleway"/>
                <a:ea typeface="Raleway"/>
                <a:cs typeface="Raleway"/>
                <a:sym typeface="Raleway"/>
              </a:rPr>
              <a:t>Trong quá trình huấn luyện, mô hình sử dụng thêm</a:t>
            </a:r>
            <a:r>
              <a:rPr lang="en-US" sz="2500" dirty="0">
                <a:solidFill>
                  <a:srgbClr val="FFFFFF"/>
                </a:solidFill>
                <a:latin typeface="Raleway"/>
                <a:ea typeface="Raleway"/>
                <a:cs typeface="Raleway"/>
                <a:sym typeface="Raleway"/>
              </a:rPr>
              <a:t> </a:t>
            </a:r>
            <a:r>
              <a:rPr lang="en-US" sz="2500" dirty="0" err="1">
                <a:solidFill>
                  <a:srgbClr val="FFFFFF"/>
                </a:solidFill>
                <a:latin typeface="Raleway"/>
                <a:ea typeface="Raleway"/>
                <a:cs typeface="Raleway"/>
                <a:sym typeface="Raleway"/>
              </a:rPr>
              <a:t>các</a:t>
            </a:r>
            <a:r>
              <a:rPr lang="vi-VN" sz="2500" dirty="0">
                <a:solidFill>
                  <a:srgbClr val="FFFFFF"/>
                </a:solidFill>
                <a:latin typeface="Raleway"/>
                <a:ea typeface="Raleway"/>
                <a:cs typeface="Raleway"/>
                <a:sym typeface="Raleway"/>
              </a:rPr>
              <a:t> cơ chế hỗ trợ: </a:t>
            </a:r>
          </a:p>
          <a:p>
            <a:pPr algn="l">
              <a:lnSpc>
                <a:spcPts val="3289"/>
              </a:lnSpc>
              <a:spcBef>
                <a:spcPct val="0"/>
              </a:spcBef>
            </a:pPr>
            <a:r>
              <a:rPr lang="vi-VN" sz="2500" dirty="0">
                <a:solidFill>
                  <a:srgbClr val="FFFFFF"/>
                </a:solidFill>
                <a:latin typeface="Raleway"/>
                <a:ea typeface="Raleway"/>
                <a:cs typeface="Raleway"/>
                <a:sym typeface="Raleway"/>
              </a:rPr>
              <a:t>EarlyStopping</a:t>
            </a:r>
            <a:r>
              <a:rPr lang="en-US" sz="2500" dirty="0">
                <a:solidFill>
                  <a:srgbClr val="FFFFFF"/>
                </a:solidFill>
                <a:latin typeface="Raleway"/>
                <a:ea typeface="Raleway"/>
                <a:cs typeface="Raleway"/>
                <a:sym typeface="Raleway"/>
              </a:rPr>
              <a:t> (patience=5)</a:t>
            </a:r>
            <a:r>
              <a:rPr lang="vi-VN" sz="2500" dirty="0">
                <a:solidFill>
                  <a:srgbClr val="FFFFFF"/>
                </a:solidFill>
                <a:latin typeface="Raleway"/>
                <a:ea typeface="Raleway"/>
                <a:cs typeface="Raleway"/>
                <a:sym typeface="Raleway"/>
              </a:rPr>
              <a:t>, ModelCheckpoint</a:t>
            </a:r>
            <a:r>
              <a:rPr lang="en-US" sz="2500" dirty="0">
                <a:solidFill>
                  <a:srgbClr val="FFFFFF"/>
                </a:solidFill>
                <a:latin typeface="Raleway"/>
                <a:ea typeface="Raleway"/>
                <a:cs typeface="Raleway"/>
                <a:sym typeface="Raleway"/>
              </a:rPr>
              <a:t>(monitor=‘</a:t>
            </a:r>
            <a:r>
              <a:rPr lang="en-US" sz="2500" dirty="0" err="1">
                <a:solidFill>
                  <a:srgbClr val="FFFFFF"/>
                </a:solidFill>
                <a:latin typeface="Raleway"/>
                <a:ea typeface="Raleway"/>
                <a:cs typeface="Raleway"/>
                <a:sym typeface="Raleway"/>
              </a:rPr>
              <a:t>val_accuracy</a:t>
            </a:r>
            <a:r>
              <a:rPr lang="en-US" sz="2500" dirty="0">
                <a:solidFill>
                  <a:srgbClr val="FFFFFF"/>
                </a:solidFill>
                <a:latin typeface="Raleway"/>
                <a:ea typeface="Raleway"/>
                <a:cs typeface="Raleway"/>
                <a:sym typeface="Raleway"/>
              </a:rPr>
              <a:t>’)</a:t>
            </a:r>
            <a:r>
              <a:rPr lang="vi-VN" sz="2500" dirty="0">
                <a:solidFill>
                  <a:srgbClr val="FFFFFF"/>
                </a:solidFill>
                <a:latin typeface="Raleway"/>
                <a:ea typeface="Raleway"/>
                <a:cs typeface="Raleway"/>
                <a:sym typeface="Raleway"/>
              </a:rPr>
              <a:t>, CSVLogger</a:t>
            </a:r>
            <a:r>
              <a:rPr lang="en-US" sz="2500" dirty="0">
                <a:solidFill>
                  <a:srgbClr val="FFFFFF"/>
                </a:solidFill>
                <a:latin typeface="Raleway"/>
                <a:ea typeface="Raleway"/>
                <a:cs typeface="Raleway"/>
                <a:sym typeface="Raleway"/>
              </a:rPr>
              <a:t>, </a:t>
            </a:r>
            <a:r>
              <a:rPr lang="en-US" sz="2500" dirty="0" err="1">
                <a:solidFill>
                  <a:srgbClr val="FFFFFF"/>
                </a:solidFill>
                <a:latin typeface="Raleway"/>
                <a:ea typeface="Raleway"/>
                <a:cs typeface="Raleway"/>
                <a:sym typeface="Raleway"/>
              </a:rPr>
              <a:t>ReduceLROnPlateau</a:t>
            </a:r>
            <a:r>
              <a:rPr lang="en-US" sz="2500" dirty="0">
                <a:solidFill>
                  <a:srgbClr val="FFFFFF"/>
                </a:solidFill>
                <a:latin typeface="Raleway"/>
                <a:ea typeface="Raleway"/>
                <a:cs typeface="Raleway"/>
                <a:sym typeface="Raleway"/>
              </a:rPr>
              <a:t>(monitor='</a:t>
            </a:r>
            <a:r>
              <a:rPr lang="en-US" sz="2500" dirty="0" err="1">
                <a:solidFill>
                  <a:srgbClr val="FFFFFF"/>
                </a:solidFill>
                <a:latin typeface="Raleway"/>
                <a:ea typeface="Raleway"/>
                <a:cs typeface="Raleway"/>
                <a:sym typeface="Raleway"/>
              </a:rPr>
              <a:t>val_loss</a:t>
            </a:r>
            <a:r>
              <a:rPr lang="en-US" sz="2500" dirty="0">
                <a:solidFill>
                  <a:srgbClr val="FFFFFF"/>
                </a:solidFill>
                <a:latin typeface="Raleway"/>
                <a:ea typeface="Raleway"/>
                <a:cs typeface="Raleway"/>
                <a:sym typeface="Raleway"/>
              </a:rPr>
              <a:t>’, patience=3)</a:t>
            </a:r>
            <a:endParaRPr lang="vi-VN" sz="2500" dirty="0">
              <a:solidFill>
                <a:srgbClr val="FFFFFF"/>
              </a:solidFill>
              <a:latin typeface="Raleway"/>
              <a:ea typeface="Raleway"/>
              <a:cs typeface="Raleway"/>
              <a:sym typeface="Raleway"/>
            </a:endParaRPr>
          </a:p>
        </p:txBody>
      </p:sp>
      <p:sp>
        <p:nvSpPr>
          <p:cNvPr id="10" name="TextBox 10">
            <a:extLst>
              <a:ext uri="{FF2B5EF4-FFF2-40B4-BE49-F238E27FC236}">
                <a16:creationId xmlns:a16="http://schemas.microsoft.com/office/drawing/2014/main" id="{86A5D397-E583-101D-B3D3-1525C29533A8}"/>
              </a:ext>
            </a:extLst>
          </p:cNvPr>
          <p:cNvSpPr txBox="1"/>
          <p:nvPr/>
        </p:nvSpPr>
        <p:spPr>
          <a:xfrm>
            <a:off x="1466773" y="9030085"/>
            <a:ext cx="1323748" cy="394852"/>
          </a:xfrm>
          <a:prstGeom prst="rect">
            <a:avLst/>
          </a:prstGeom>
        </p:spPr>
        <p:txBody>
          <a:bodyPr lIns="0" tIns="0" rIns="0" bIns="0" rtlCol="0" anchor="t">
            <a:spAutoFit/>
          </a:bodyPr>
          <a:lstStyle/>
          <a:p>
            <a:pPr algn="l">
              <a:lnSpc>
                <a:spcPts val="1633"/>
              </a:lnSpc>
            </a:pPr>
            <a:r>
              <a:rPr lang="en-US" sz="1166" spc="628" dirty="0">
                <a:solidFill>
                  <a:srgbClr val="FFFFFF"/>
                </a:solidFill>
                <a:latin typeface="Raleway"/>
                <a:ea typeface="Raleway"/>
                <a:cs typeface="Raleway"/>
                <a:sym typeface="Raleway"/>
              </a:rPr>
              <a:t>6AGE</a:t>
            </a:r>
          </a:p>
          <a:p>
            <a:pPr algn="l">
              <a:lnSpc>
                <a:spcPts val="1633"/>
              </a:lnSpc>
              <a:spcBef>
                <a:spcPct val="0"/>
              </a:spcBef>
            </a:pPr>
            <a:r>
              <a:rPr lang="en-US" sz="1166" spc="628" dirty="0">
                <a:solidFill>
                  <a:srgbClr val="FFFFFF"/>
                </a:solidFill>
                <a:latin typeface="Raleway"/>
                <a:ea typeface="Raleway"/>
                <a:cs typeface="Raleway"/>
                <a:sym typeface="Raleway"/>
              </a:rPr>
              <a:t>14/15</a:t>
            </a:r>
          </a:p>
        </p:txBody>
      </p:sp>
    </p:spTree>
    <p:extLst>
      <p:ext uri="{BB962C8B-B14F-4D97-AF65-F5344CB8AC3E}">
        <p14:creationId xmlns:p14="http://schemas.microsoft.com/office/powerpoint/2010/main" val="119212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9D156101-7ECD-6639-CDE7-982174BAE53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42D0EB9-628A-5BCB-8A5C-94EA46171198}"/>
              </a:ext>
            </a:extLst>
          </p:cNvPr>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4457E5D2-AE8E-E15B-85AA-EE4483D5DBF9}"/>
              </a:ext>
            </a:extLst>
          </p:cNvPr>
          <p:cNvSpPr/>
          <p:nvPr/>
        </p:nvSpPr>
        <p:spPr>
          <a:xfrm>
            <a:off x="8001000" y="2667000"/>
            <a:ext cx="8160055" cy="4953000"/>
          </a:xfrm>
          <a:custGeom>
            <a:avLst/>
            <a:gdLst/>
            <a:ahLst/>
            <a:cxnLst/>
            <a:rect l="l" t="t" r="r" b="b"/>
            <a:pathLst>
              <a:path w="8160055" h="4717995">
                <a:moveTo>
                  <a:pt x="0" y="0"/>
                </a:moveTo>
                <a:lnTo>
                  <a:pt x="8160055" y="0"/>
                </a:lnTo>
                <a:lnTo>
                  <a:pt x="8160055" y="4717996"/>
                </a:lnTo>
                <a:lnTo>
                  <a:pt x="0" y="47179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9E20EA08-CC2D-A47C-C445-53A5BB3B50AC}"/>
              </a:ext>
            </a:extLst>
          </p:cNvPr>
          <p:cNvSpPr/>
          <p:nvPr/>
        </p:nvSpPr>
        <p:spPr>
          <a:xfrm>
            <a:off x="14164554" y="5760725"/>
            <a:ext cx="3419516" cy="2907024"/>
          </a:xfrm>
          <a:custGeom>
            <a:avLst/>
            <a:gdLst/>
            <a:ahLst/>
            <a:cxnLst/>
            <a:rect l="l" t="t" r="r" b="b"/>
            <a:pathLst>
              <a:path w="4383276" h="4114800">
                <a:moveTo>
                  <a:pt x="0" y="0"/>
                </a:moveTo>
                <a:lnTo>
                  <a:pt x="4383275" y="0"/>
                </a:lnTo>
                <a:lnTo>
                  <a:pt x="438327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a:extLst>
              <a:ext uri="{FF2B5EF4-FFF2-40B4-BE49-F238E27FC236}">
                <a16:creationId xmlns:a16="http://schemas.microsoft.com/office/drawing/2014/main" id="{1BC9D8A3-A5DC-FAAB-9F3A-A6E016B9550F}"/>
              </a:ext>
            </a:extLst>
          </p:cNvPr>
          <p:cNvSpPr txBox="1"/>
          <p:nvPr/>
        </p:nvSpPr>
        <p:spPr>
          <a:xfrm>
            <a:off x="1807685" y="3578969"/>
            <a:ext cx="6193313" cy="3129062"/>
          </a:xfrm>
          <a:prstGeom prst="rect">
            <a:avLst/>
          </a:prstGeom>
        </p:spPr>
        <p:txBody>
          <a:bodyPr wrap="square" lIns="0" tIns="0" rIns="0" bIns="0" rtlCol="0" anchor="t">
            <a:spAutoFit/>
          </a:bodyPr>
          <a:lstStyle/>
          <a:p>
            <a:pPr algn="l">
              <a:lnSpc>
                <a:spcPts val="12239"/>
              </a:lnSpc>
            </a:pPr>
            <a:r>
              <a:rPr lang="vi-VN" sz="11000" dirty="0">
                <a:solidFill>
                  <a:srgbClr val="FFFFFF"/>
                </a:solidFill>
                <a:latin typeface="Anton"/>
                <a:ea typeface="Anton"/>
                <a:cs typeface="Anton"/>
                <a:sym typeface="Anton"/>
              </a:rPr>
              <a:t>ĐÁNH GIÁ MÔ HÌNH</a:t>
            </a:r>
          </a:p>
        </p:txBody>
      </p:sp>
      <p:sp>
        <p:nvSpPr>
          <p:cNvPr id="9" name="TextBox 9">
            <a:extLst>
              <a:ext uri="{FF2B5EF4-FFF2-40B4-BE49-F238E27FC236}">
                <a16:creationId xmlns:a16="http://schemas.microsoft.com/office/drawing/2014/main" id="{7432C491-87CB-153E-B8C8-099B62BEB3DF}"/>
              </a:ext>
            </a:extLst>
          </p:cNvPr>
          <p:cNvSpPr txBox="1"/>
          <p:nvPr/>
        </p:nvSpPr>
        <p:spPr>
          <a:xfrm>
            <a:off x="8574485" y="3350989"/>
            <a:ext cx="7013083" cy="3779624"/>
          </a:xfrm>
          <a:prstGeom prst="rect">
            <a:avLst/>
          </a:prstGeom>
        </p:spPr>
        <p:txBody>
          <a:bodyPr lIns="0" tIns="0" rIns="0" bIns="0" rtlCol="0" anchor="t">
            <a:spAutoFit/>
          </a:bodyPr>
          <a:lstStyle/>
          <a:p>
            <a:pPr algn="l">
              <a:lnSpc>
                <a:spcPts val="3289"/>
              </a:lnSpc>
              <a:spcBef>
                <a:spcPct val="0"/>
              </a:spcBef>
            </a:pPr>
            <a:r>
              <a:rPr lang="vi-VN" sz="2500" dirty="0">
                <a:solidFill>
                  <a:srgbClr val="FFFFFF"/>
                </a:solidFill>
                <a:latin typeface="Raleway"/>
                <a:ea typeface="Raleway"/>
                <a:cs typeface="Raleway"/>
                <a:sym typeface="Raleway"/>
              </a:rPr>
              <a:t>Đánh giá mô hình là bước quan trọng để xác định mức độ hiệu quả của thuật toán trong việc phân loại các loại bệnh về mắt. Để đánh giá tổng quan mô hình, ta sử dụng các chỉ số:</a:t>
            </a:r>
          </a:p>
          <a:p>
            <a:pPr marL="342900" indent="-342900" algn="l">
              <a:lnSpc>
                <a:spcPts val="3289"/>
              </a:lnSpc>
              <a:spcBef>
                <a:spcPct val="0"/>
              </a:spcBef>
              <a:buFont typeface="Arial" panose="020B0604020202020204" pitchFamily="34" charset="0"/>
              <a:buChar char="•"/>
            </a:pPr>
            <a:r>
              <a:rPr lang="vi-VN" sz="2500" dirty="0">
                <a:solidFill>
                  <a:srgbClr val="FFFFFF"/>
                </a:solidFill>
                <a:latin typeface="Raleway"/>
                <a:ea typeface="Raleway"/>
                <a:cs typeface="Raleway"/>
                <a:sym typeface="Raleway"/>
              </a:rPr>
              <a:t>Accuracy: </a:t>
            </a:r>
            <a:r>
              <a:rPr lang="en-US" sz="2500" dirty="0">
                <a:solidFill>
                  <a:srgbClr val="FFFFFF"/>
                </a:solidFill>
                <a:latin typeface="Raleway"/>
                <a:ea typeface="Raleway"/>
                <a:cs typeface="Raleway"/>
                <a:sym typeface="Raleway"/>
              </a:rPr>
              <a:t>83</a:t>
            </a:r>
            <a:r>
              <a:rPr lang="vi-VN" sz="2500" dirty="0">
                <a:solidFill>
                  <a:srgbClr val="FFFFFF"/>
                </a:solidFill>
                <a:latin typeface="Raleway"/>
                <a:ea typeface="Raleway"/>
                <a:cs typeface="Raleway"/>
                <a:sym typeface="Raleway"/>
              </a:rPr>
              <a:t>%</a:t>
            </a:r>
          </a:p>
          <a:p>
            <a:pPr marL="342900" indent="-342900" algn="l">
              <a:lnSpc>
                <a:spcPts val="3289"/>
              </a:lnSpc>
              <a:spcBef>
                <a:spcPct val="0"/>
              </a:spcBef>
              <a:buFont typeface="Arial" panose="020B0604020202020204" pitchFamily="34" charset="0"/>
              <a:buChar char="•"/>
            </a:pPr>
            <a:r>
              <a:rPr lang="vi-VN" sz="2500" dirty="0">
                <a:solidFill>
                  <a:srgbClr val="FFFFFF"/>
                </a:solidFill>
                <a:latin typeface="Raleway"/>
                <a:ea typeface="Raleway"/>
                <a:cs typeface="Raleway"/>
                <a:sym typeface="Raleway"/>
              </a:rPr>
              <a:t>Loss: 0.</a:t>
            </a:r>
            <a:r>
              <a:rPr lang="en-US" sz="2500" dirty="0">
                <a:solidFill>
                  <a:srgbClr val="FFFFFF"/>
                </a:solidFill>
                <a:latin typeface="Raleway"/>
                <a:ea typeface="Raleway"/>
                <a:cs typeface="Raleway"/>
                <a:sym typeface="Raleway"/>
              </a:rPr>
              <a:t>6673</a:t>
            </a:r>
            <a:endParaRPr lang="vi-VN" sz="2500" dirty="0">
              <a:solidFill>
                <a:srgbClr val="FFFFFF"/>
              </a:solidFill>
              <a:latin typeface="Raleway"/>
              <a:ea typeface="Raleway"/>
              <a:cs typeface="Raleway"/>
              <a:sym typeface="Raleway"/>
            </a:endParaRPr>
          </a:p>
          <a:p>
            <a:pPr marL="342900" indent="-342900" algn="l">
              <a:lnSpc>
                <a:spcPts val="3289"/>
              </a:lnSpc>
              <a:spcBef>
                <a:spcPct val="0"/>
              </a:spcBef>
              <a:buFont typeface="Arial" panose="020B0604020202020204" pitchFamily="34" charset="0"/>
              <a:buChar char="•"/>
            </a:pPr>
            <a:r>
              <a:rPr lang="vi-VN" sz="2500" dirty="0">
                <a:solidFill>
                  <a:srgbClr val="FFFFFF"/>
                </a:solidFill>
                <a:latin typeface="Raleway"/>
                <a:ea typeface="Raleway"/>
                <a:cs typeface="Raleway"/>
                <a:sym typeface="Raleway"/>
              </a:rPr>
              <a:t>Confusion matrix: cho thấy sự nhầm lẫn giữa các lớp bệnh có triệu chứng tương đồng như </a:t>
            </a:r>
            <a:r>
              <a:rPr lang="en-US" sz="2500" dirty="0">
                <a:solidFill>
                  <a:srgbClr val="FFFFFF"/>
                </a:solidFill>
                <a:latin typeface="Raleway"/>
                <a:ea typeface="Raleway"/>
                <a:cs typeface="Raleway"/>
                <a:sym typeface="Raleway"/>
              </a:rPr>
              <a:t>Macular Scar</a:t>
            </a:r>
            <a:r>
              <a:rPr lang="vi-VN" sz="2500" dirty="0">
                <a:solidFill>
                  <a:srgbClr val="FFFFFF"/>
                </a:solidFill>
                <a:latin typeface="Raleway"/>
                <a:ea typeface="Raleway"/>
                <a:cs typeface="Raleway"/>
                <a:sym typeface="Raleway"/>
              </a:rPr>
              <a:t> và </a:t>
            </a:r>
            <a:r>
              <a:rPr lang="en-US" sz="2500" dirty="0">
                <a:solidFill>
                  <a:srgbClr val="FFFFFF"/>
                </a:solidFill>
                <a:latin typeface="Raleway"/>
                <a:ea typeface="Raleway"/>
                <a:cs typeface="Raleway"/>
                <a:sym typeface="Raleway"/>
              </a:rPr>
              <a:t>Myopia</a:t>
            </a:r>
            <a:r>
              <a:rPr lang="vi-VN" sz="2500" dirty="0">
                <a:solidFill>
                  <a:srgbClr val="FFFFFF"/>
                </a:solidFill>
                <a:latin typeface="Raleway"/>
                <a:ea typeface="Raleway"/>
                <a:cs typeface="Raleway"/>
                <a:sym typeface="Raleway"/>
              </a:rPr>
              <a:t>.</a:t>
            </a:r>
          </a:p>
        </p:txBody>
      </p:sp>
    </p:spTree>
    <p:extLst>
      <p:ext uri="{BB962C8B-B14F-4D97-AF65-F5344CB8AC3E}">
        <p14:creationId xmlns:p14="http://schemas.microsoft.com/office/powerpoint/2010/main" val="2889326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60CFB1E0-3C56-F4EE-4644-AF2D1B213F61}"/>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64C6AE58-72D3-8FA7-1F7A-443CA6C42C1E}"/>
              </a:ext>
            </a:extLst>
          </p:cNvPr>
          <p:cNvSpPr/>
          <p:nvPr/>
        </p:nvSpPr>
        <p:spPr>
          <a:xfrm>
            <a:off x="16789369" y="8125582"/>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8">
            <a:extLst>
              <a:ext uri="{FF2B5EF4-FFF2-40B4-BE49-F238E27FC236}">
                <a16:creationId xmlns:a16="http://schemas.microsoft.com/office/drawing/2014/main" id="{84A06511-BAD9-44F4-2C35-E88BD156DF89}"/>
              </a:ext>
            </a:extLst>
          </p:cNvPr>
          <p:cNvSpPr txBox="1"/>
          <p:nvPr/>
        </p:nvSpPr>
        <p:spPr>
          <a:xfrm>
            <a:off x="3276597" y="723900"/>
            <a:ext cx="11734800" cy="1476173"/>
          </a:xfrm>
          <a:prstGeom prst="rect">
            <a:avLst/>
          </a:prstGeom>
        </p:spPr>
        <p:txBody>
          <a:bodyPr wrap="square" lIns="0" tIns="0" rIns="0" bIns="0" rtlCol="0" anchor="t">
            <a:spAutoFit/>
          </a:bodyPr>
          <a:lstStyle/>
          <a:p>
            <a:pPr algn="l">
              <a:lnSpc>
                <a:spcPts val="12239"/>
              </a:lnSpc>
            </a:pPr>
            <a:r>
              <a:rPr lang="vi-VN" sz="9000" dirty="0">
                <a:solidFill>
                  <a:srgbClr val="FFFFFF"/>
                </a:solidFill>
                <a:latin typeface="Anton"/>
                <a:ea typeface="Anton"/>
                <a:cs typeface="Anton"/>
                <a:sym typeface="Anton"/>
              </a:rPr>
              <a:t>BIỂU ĐỒ</a:t>
            </a:r>
            <a:r>
              <a:rPr lang="en-US" sz="9000" dirty="0">
                <a:solidFill>
                  <a:srgbClr val="FFFFFF"/>
                </a:solidFill>
                <a:latin typeface="Anton"/>
                <a:ea typeface="Anton"/>
                <a:cs typeface="Anton"/>
                <a:sym typeface="Anton"/>
              </a:rPr>
              <a:t> </a:t>
            </a:r>
            <a:r>
              <a:rPr lang="vi-VN" sz="9000" dirty="0">
                <a:solidFill>
                  <a:srgbClr val="FFFFFF"/>
                </a:solidFill>
                <a:latin typeface="Anton"/>
                <a:ea typeface="Anton"/>
                <a:cs typeface="Anton"/>
                <a:sym typeface="Anton"/>
              </a:rPr>
              <a:t>ACCURACY</a:t>
            </a:r>
            <a:r>
              <a:rPr lang="en-US" sz="9000" dirty="0">
                <a:solidFill>
                  <a:srgbClr val="FFFFFF"/>
                </a:solidFill>
                <a:latin typeface="Anton"/>
                <a:ea typeface="Anton"/>
                <a:cs typeface="Anton"/>
                <a:sym typeface="Anton"/>
              </a:rPr>
              <a:t> </a:t>
            </a:r>
            <a:r>
              <a:rPr lang="vi-VN" sz="9000" dirty="0">
                <a:solidFill>
                  <a:srgbClr val="FFFFFF"/>
                </a:solidFill>
                <a:latin typeface="Anton"/>
                <a:ea typeface="Anton"/>
                <a:cs typeface="Anton"/>
                <a:sym typeface="Anton"/>
              </a:rPr>
              <a:t>VÀ LOSS</a:t>
            </a:r>
            <a:r>
              <a:rPr lang="en-US" sz="9000" dirty="0">
                <a:solidFill>
                  <a:srgbClr val="FFFFFF"/>
                </a:solidFill>
                <a:latin typeface="Anton"/>
                <a:ea typeface="Anton"/>
                <a:cs typeface="Anton"/>
                <a:sym typeface="Anton"/>
              </a:rPr>
              <a:t> </a:t>
            </a:r>
            <a:endParaRPr lang="vi-VN" sz="9000" dirty="0">
              <a:solidFill>
                <a:srgbClr val="FFFFFF"/>
              </a:solidFill>
              <a:latin typeface="Anton"/>
              <a:ea typeface="Anton"/>
              <a:cs typeface="Anton"/>
              <a:sym typeface="Anton"/>
            </a:endParaRPr>
          </a:p>
        </p:txBody>
      </p:sp>
      <p:pic>
        <p:nvPicPr>
          <p:cNvPr id="6" name="Picture 5">
            <a:extLst>
              <a:ext uri="{FF2B5EF4-FFF2-40B4-BE49-F238E27FC236}">
                <a16:creationId xmlns:a16="http://schemas.microsoft.com/office/drawing/2014/main" id="{1407C5DB-6340-F432-AB25-D96617EAE83E}"/>
              </a:ext>
            </a:extLst>
          </p:cNvPr>
          <p:cNvPicPr>
            <a:picLocks noChangeAspect="1"/>
          </p:cNvPicPr>
          <p:nvPr/>
        </p:nvPicPr>
        <p:blipFill>
          <a:blip r:embed="rId4"/>
          <a:stretch>
            <a:fillRect/>
          </a:stretch>
        </p:blipFill>
        <p:spPr>
          <a:xfrm>
            <a:off x="3581396" y="2275458"/>
            <a:ext cx="11125202" cy="7287642"/>
          </a:xfrm>
          <a:prstGeom prst="rect">
            <a:avLst/>
          </a:prstGeom>
          <a:effectLst>
            <a:innerShdw blurRad="114300">
              <a:prstClr val="black"/>
            </a:innerShdw>
          </a:effectLst>
        </p:spPr>
      </p:pic>
    </p:spTree>
    <p:extLst>
      <p:ext uri="{BB962C8B-B14F-4D97-AF65-F5344CB8AC3E}">
        <p14:creationId xmlns:p14="http://schemas.microsoft.com/office/powerpoint/2010/main" val="1128779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9390051F-BEDA-DD8C-D71D-70A6DF762EB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4F78D66-5D74-C3C6-FAD0-CAF41892A529}"/>
              </a:ext>
            </a:extLst>
          </p:cNvPr>
          <p:cNvSpPr/>
          <p:nvPr/>
        </p:nvSpPr>
        <p:spPr>
          <a:xfrm>
            <a:off x="16789369" y="8125582"/>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5" name="Picture 4">
            <a:extLst>
              <a:ext uri="{FF2B5EF4-FFF2-40B4-BE49-F238E27FC236}">
                <a16:creationId xmlns:a16="http://schemas.microsoft.com/office/drawing/2014/main" id="{2172DA96-A896-1769-367F-AE19EB61D777}"/>
              </a:ext>
            </a:extLst>
          </p:cNvPr>
          <p:cNvPicPr>
            <a:picLocks noChangeAspect="1"/>
          </p:cNvPicPr>
          <p:nvPr/>
        </p:nvPicPr>
        <p:blipFill>
          <a:blip r:embed="rId4"/>
          <a:stretch>
            <a:fillRect/>
          </a:stretch>
        </p:blipFill>
        <p:spPr>
          <a:xfrm>
            <a:off x="3836136" y="958252"/>
            <a:ext cx="10615727" cy="8370495"/>
          </a:xfrm>
          <a:prstGeom prst="rect">
            <a:avLst/>
          </a:prstGeom>
          <a:effectLst>
            <a:innerShdw blurRad="114300">
              <a:prstClr val="black"/>
            </a:innerShdw>
          </a:effectLst>
        </p:spPr>
      </p:pic>
    </p:spTree>
    <p:extLst>
      <p:ext uri="{BB962C8B-B14F-4D97-AF65-F5344CB8AC3E}">
        <p14:creationId xmlns:p14="http://schemas.microsoft.com/office/powerpoint/2010/main" val="3689783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B48C0DF3-6477-5C92-AB31-E510EC76044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61CBE5F6-A08F-75CA-6531-AF13E9CEAA7C}"/>
              </a:ext>
            </a:extLst>
          </p:cNvPr>
          <p:cNvSpPr/>
          <p:nvPr/>
        </p:nvSpPr>
        <p:spPr>
          <a:xfrm>
            <a:off x="16789369" y="8125582"/>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7" name="Picture 6">
            <a:extLst>
              <a:ext uri="{FF2B5EF4-FFF2-40B4-BE49-F238E27FC236}">
                <a16:creationId xmlns:a16="http://schemas.microsoft.com/office/drawing/2014/main" id="{AC9A415C-5335-FDEE-7B37-E662F691F388}"/>
              </a:ext>
            </a:extLst>
          </p:cNvPr>
          <p:cNvPicPr>
            <a:picLocks noChangeAspect="1"/>
          </p:cNvPicPr>
          <p:nvPr/>
        </p:nvPicPr>
        <p:blipFill>
          <a:blip r:embed="rId4"/>
          <a:stretch>
            <a:fillRect/>
          </a:stretch>
        </p:blipFill>
        <p:spPr>
          <a:xfrm>
            <a:off x="3267018" y="1225131"/>
            <a:ext cx="11753964" cy="7836737"/>
          </a:xfrm>
          <a:prstGeom prst="rect">
            <a:avLst/>
          </a:prstGeom>
          <a:effectLst>
            <a:innerShdw blurRad="114300">
              <a:prstClr val="black"/>
            </a:innerShdw>
          </a:effectLst>
        </p:spPr>
      </p:pic>
    </p:spTree>
    <p:extLst>
      <p:ext uri="{BB962C8B-B14F-4D97-AF65-F5344CB8AC3E}">
        <p14:creationId xmlns:p14="http://schemas.microsoft.com/office/powerpoint/2010/main" val="3186710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7DDD03A3-AD5F-035A-0F48-26632F4A6292}"/>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5F4D08D3-DD78-4F90-5F51-9AFB7A1B9BE2}"/>
              </a:ext>
            </a:extLst>
          </p:cNvPr>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a:extLst>
              <a:ext uri="{FF2B5EF4-FFF2-40B4-BE49-F238E27FC236}">
                <a16:creationId xmlns:a16="http://schemas.microsoft.com/office/drawing/2014/main" id="{F14D0A6F-C304-D14A-2955-9D86EA977C53}"/>
              </a:ext>
            </a:extLst>
          </p:cNvPr>
          <p:cNvSpPr txBox="1"/>
          <p:nvPr/>
        </p:nvSpPr>
        <p:spPr>
          <a:xfrm>
            <a:off x="1807685" y="3578969"/>
            <a:ext cx="6193313" cy="3129062"/>
          </a:xfrm>
          <a:prstGeom prst="rect">
            <a:avLst/>
          </a:prstGeom>
        </p:spPr>
        <p:txBody>
          <a:bodyPr wrap="square" lIns="0" tIns="0" rIns="0" bIns="0" rtlCol="0" anchor="t">
            <a:spAutoFit/>
          </a:bodyPr>
          <a:lstStyle/>
          <a:p>
            <a:pPr algn="l">
              <a:lnSpc>
                <a:spcPts val="12239"/>
              </a:lnSpc>
            </a:pPr>
            <a:r>
              <a:rPr lang="vi-VN" sz="11000" dirty="0">
                <a:solidFill>
                  <a:srgbClr val="FFFFFF"/>
                </a:solidFill>
                <a:latin typeface="Anton"/>
                <a:ea typeface="Anton"/>
                <a:cs typeface="Anton"/>
                <a:sym typeface="Anton"/>
              </a:rPr>
              <a:t>CONFUSION MATRIX</a:t>
            </a:r>
          </a:p>
        </p:txBody>
      </p:sp>
      <p:pic>
        <p:nvPicPr>
          <p:cNvPr id="5" name="Picture 4">
            <a:extLst>
              <a:ext uri="{FF2B5EF4-FFF2-40B4-BE49-F238E27FC236}">
                <a16:creationId xmlns:a16="http://schemas.microsoft.com/office/drawing/2014/main" id="{1F3136B2-D412-DF1E-630A-DCE497B629AE}"/>
              </a:ext>
            </a:extLst>
          </p:cNvPr>
          <p:cNvPicPr>
            <a:picLocks noChangeAspect="1"/>
          </p:cNvPicPr>
          <p:nvPr/>
        </p:nvPicPr>
        <p:blipFill>
          <a:blip r:embed="rId4"/>
          <a:stretch>
            <a:fillRect/>
          </a:stretch>
        </p:blipFill>
        <p:spPr>
          <a:xfrm>
            <a:off x="9144000" y="1764359"/>
            <a:ext cx="8024506" cy="6758282"/>
          </a:xfrm>
          <a:prstGeom prst="rect">
            <a:avLst/>
          </a:prstGeom>
          <a:effectLst>
            <a:innerShdw blurRad="114300">
              <a:prstClr val="black"/>
            </a:innerShdw>
          </a:effectLst>
        </p:spPr>
      </p:pic>
    </p:spTree>
    <p:extLst>
      <p:ext uri="{BB962C8B-B14F-4D97-AF65-F5344CB8AC3E}">
        <p14:creationId xmlns:p14="http://schemas.microsoft.com/office/powerpoint/2010/main" val="2551710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89324" y="2105297"/>
            <a:ext cx="7554676" cy="6355371"/>
          </a:xfrm>
          <a:custGeom>
            <a:avLst/>
            <a:gdLst/>
            <a:ahLst/>
            <a:cxnLst/>
            <a:rect l="l" t="t" r="r" b="b"/>
            <a:pathLst>
              <a:path w="7554676" h="6355371">
                <a:moveTo>
                  <a:pt x="0" y="0"/>
                </a:moveTo>
                <a:lnTo>
                  <a:pt x="7554676" y="0"/>
                </a:lnTo>
                <a:lnTo>
                  <a:pt x="7554676" y="6355371"/>
                </a:lnTo>
                <a:lnTo>
                  <a:pt x="0" y="6355371"/>
                </a:lnTo>
                <a:lnTo>
                  <a:pt x="0" y="0"/>
                </a:lnTo>
                <a:close/>
              </a:path>
            </a:pathLst>
          </a:custGeom>
          <a:blipFill>
            <a:blip r:embed="rId4"/>
            <a:stretch>
              <a:fillRect/>
            </a:stretch>
          </a:blipFill>
        </p:spPr>
      </p:sp>
      <p:grpSp>
        <p:nvGrpSpPr>
          <p:cNvPr id="5" name="Group 5"/>
          <p:cNvGrpSpPr/>
          <p:nvPr/>
        </p:nvGrpSpPr>
        <p:grpSpPr>
          <a:xfrm>
            <a:off x="1619492" y="2789009"/>
            <a:ext cx="7524508" cy="4776155"/>
            <a:chOff x="0" y="0"/>
            <a:chExt cx="1165743" cy="739951"/>
          </a:xfrm>
        </p:grpSpPr>
        <p:sp>
          <p:nvSpPr>
            <p:cNvPr id="6" name="Freeform 6"/>
            <p:cNvSpPr/>
            <p:nvPr/>
          </p:nvSpPr>
          <p:spPr>
            <a:xfrm>
              <a:off x="0" y="0"/>
              <a:ext cx="1165743" cy="739951"/>
            </a:xfrm>
            <a:custGeom>
              <a:avLst/>
              <a:gdLst/>
              <a:ahLst/>
              <a:cxnLst/>
              <a:rect l="l" t="t" r="r" b="b"/>
              <a:pathLst>
                <a:path w="1165743" h="739951">
                  <a:moveTo>
                    <a:pt x="0" y="0"/>
                  </a:moveTo>
                  <a:lnTo>
                    <a:pt x="1165743" y="0"/>
                  </a:lnTo>
                  <a:lnTo>
                    <a:pt x="1165743" y="739951"/>
                  </a:lnTo>
                  <a:lnTo>
                    <a:pt x="0" y="739951"/>
                  </a:lnTo>
                  <a:close/>
                </a:path>
              </a:pathLst>
            </a:custGeom>
            <a:blipFill>
              <a:blip r:embed="rId5"/>
              <a:stretch>
                <a:fillRect t="-2514" b="-2514"/>
              </a:stretch>
            </a:blipFill>
          </p:spPr>
        </p:sp>
      </p:grpSp>
      <p:sp>
        <p:nvSpPr>
          <p:cNvPr id="7" name="Freeform 7"/>
          <p:cNvSpPr/>
          <p:nvPr/>
        </p:nvSpPr>
        <p:spPr>
          <a:xfrm>
            <a:off x="0" y="5779270"/>
            <a:ext cx="2471566" cy="2840881"/>
          </a:xfrm>
          <a:custGeom>
            <a:avLst/>
            <a:gdLst/>
            <a:ahLst/>
            <a:cxnLst/>
            <a:rect l="l" t="t" r="r" b="b"/>
            <a:pathLst>
              <a:path w="2471566" h="2840881">
                <a:moveTo>
                  <a:pt x="0" y="0"/>
                </a:moveTo>
                <a:lnTo>
                  <a:pt x="2471566" y="0"/>
                </a:lnTo>
                <a:lnTo>
                  <a:pt x="2471566" y="2840881"/>
                </a:lnTo>
                <a:lnTo>
                  <a:pt x="0" y="2840881"/>
                </a:lnTo>
                <a:lnTo>
                  <a:pt x="0" y="0"/>
                </a:lnTo>
                <a:close/>
              </a:path>
            </a:pathLst>
          </a:custGeom>
          <a:blipFill>
            <a:blip r:embed="rId6"/>
            <a:stretch>
              <a:fillRect/>
            </a:stretch>
          </a:blipFill>
        </p:spPr>
      </p:sp>
      <p:sp>
        <p:nvSpPr>
          <p:cNvPr id="10" name="TextBox 10"/>
          <p:cNvSpPr txBox="1"/>
          <p:nvPr/>
        </p:nvSpPr>
        <p:spPr>
          <a:xfrm>
            <a:off x="9847933" y="2340775"/>
            <a:ext cx="6778939" cy="1887761"/>
          </a:xfrm>
          <a:prstGeom prst="rect">
            <a:avLst/>
          </a:prstGeom>
        </p:spPr>
        <p:txBody>
          <a:bodyPr lIns="0" tIns="0" rIns="0" bIns="0" rtlCol="0" anchor="t">
            <a:spAutoFit/>
          </a:bodyPr>
          <a:lstStyle/>
          <a:p>
            <a:pPr marL="0" marR="0" lvl="0" indent="0" algn="l" defTabSz="914400" rtl="0" eaLnBrk="1" fontAlgn="auto" latinLnBrk="0" hangingPunct="1">
              <a:lnSpc>
                <a:spcPts val="15720"/>
              </a:lnSpc>
              <a:spcBef>
                <a:spcPct val="0"/>
              </a:spcBef>
              <a:spcAft>
                <a:spcPts val="0"/>
              </a:spcAft>
              <a:buClrTx/>
              <a:buSzTx/>
              <a:buFontTx/>
              <a:buNone/>
              <a:tabLst/>
              <a:defRPr/>
            </a:pPr>
            <a:r>
              <a:rPr kumimoji="0" lang="en-US" sz="11228" b="0" i="0" u="none" strike="noStrike" kern="1200" cap="none" spc="0" normalizeH="0" baseline="0" noProof="0" dirty="0" err="1">
                <a:ln>
                  <a:noFill/>
                </a:ln>
                <a:solidFill>
                  <a:srgbClr val="FFFFFF"/>
                </a:solidFill>
                <a:effectLst/>
                <a:uLnTx/>
                <a:uFillTx/>
                <a:latin typeface="Anton"/>
                <a:ea typeface="Anton"/>
                <a:cs typeface="Anton"/>
                <a:sym typeface="Anton"/>
              </a:rPr>
              <a:t>Khó</a:t>
            </a:r>
            <a:r>
              <a:rPr kumimoji="0" lang="en-US" sz="11228" b="0" i="0" u="none" strike="noStrike" kern="1200" cap="none" spc="0" normalizeH="0" baseline="0" noProof="0" dirty="0">
                <a:ln>
                  <a:noFill/>
                </a:ln>
                <a:solidFill>
                  <a:srgbClr val="FFFFFF"/>
                </a:solidFill>
                <a:effectLst/>
                <a:uLnTx/>
                <a:uFillTx/>
                <a:latin typeface="Anton"/>
                <a:ea typeface="Anton"/>
                <a:cs typeface="Anton"/>
                <a:sym typeface="Anton"/>
              </a:rPr>
              <a:t> </a:t>
            </a:r>
            <a:r>
              <a:rPr kumimoji="0" lang="en-US" sz="11228" b="0" i="0" u="none" strike="noStrike" kern="1200" cap="none" spc="0" normalizeH="0" baseline="0" noProof="0" dirty="0" err="1">
                <a:ln>
                  <a:noFill/>
                </a:ln>
                <a:solidFill>
                  <a:srgbClr val="FFFFFF"/>
                </a:solidFill>
                <a:effectLst/>
                <a:uLnTx/>
                <a:uFillTx/>
                <a:latin typeface="Anton"/>
                <a:ea typeface="Anton"/>
                <a:cs typeface="Anton"/>
                <a:sym typeface="Anton"/>
              </a:rPr>
              <a:t>khăn</a:t>
            </a:r>
            <a:r>
              <a:rPr kumimoji="0" lang="en-US" sz="11228" b="0" i="0" u="none" strike="noStrike" kern="1200" cap="none" spc="0" normalizeH="0" baseline="0" noProof="0" dirty="0">
                <a:ln>
                  <a:noFill/>
                </a:ln>
                <a:solidFill>
                  <a:srgbClr val="FFFFFF"/>
                </a:solidFill>
                <a:effectLst/>
                <a:uLnTx/>
                <a:uFillTx/>
                <a:latin typeface="Anton"/>
                <a:ea typeface="Anton"/>
                <a:cs typeface="Anton"/>
                <a:sym typeface="Anton"/>
              </a:rPr>
              <a:t> </a:t>
            </a:r>
          </a:p>
        </p:txBody>
      </p:sp>
      <p:sp>
        <p:nvSpPr>
          <p:cNvPr id="11" name="TextBox 11"/>
          <p:cNvSpPr txBox="1"/>
          <p:nvPr/>
        </p:nvSpPr>
        <p:spPr>
          <a:xfrm>
            <a:off x="10396573" y="4308687"/>
            <a:ext cx="7188645" cy="984885"/>
          </a:xfrm>
          <a:prstGeom prst="rect">
            <a:avLst/>
          </a:prstGeom>
        </p:spPr>
        <p:txBody>
          <a:bodyPr lIns="0" tIns="0" rIns="0" bIns="0" rtlCol="0" anchor="t">
            <a:spAutoFit/>
          </a:bodyPr>
          <a:lstStyle/>
          <a:p>
            <a:pPr marL="0" marR="0" lvl="0" indent="0" algn="l" defTabSz="914400" rtl="0" eaLnBrk="1" fontAlgn="auto" latinLnBrk="0" hangingPunct="1">
              <a:spcBef>
                <a:spcPct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Một</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số</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bệnh</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có</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biểu</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hiện</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thị</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giác</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tương</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đồng</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Wingdings" panose="05000000000000000000" pitchFamily="2" charset="2"/>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Wingdings" panose="05000000000000000000" pitchFamily="2" charset="2"/>
              </a:rPr>
              <a:t>Mô</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Wingdings" panose="05000000000000000000" pitchFamily="2" charset="2"/>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Wingdings" panose="05000000000000000000" pitchFamily="2" charset="2"/>
              </a:rPr>
              <a:t>hình</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Wingdings" panose="05000000000000000000" pitchFamily="2" charset="2"/>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Wingdings" panose="05000000000000000000" pitchFamily="2" charset="2"/>
              </a:rPr>
              <a:t>khó</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Wingdings" panose="05000000000000000000" pitchFamily="2" charset="2"/>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Wingdings" panose="05000000000000000000" pitchFamily="2" charset="2"/>
              </a:rPr>
              <a:t>phân</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Wingdings" panose="05000000000000000000" pitchFamily="2" charset="2"/>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Wingdings" panose="05000000000000000000" pitchFamily="2" charset="2"/>
              </a:rPr>
              <a:t>biệt</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Wingdings" panose="05000000000000000000" pitchFamily="2" charset="2"/>
              </a:rPr>
              <a:t>.</a:t>
            </a:r>
            <a:endPar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endParaRPr>
          </a:p>
        </p:txBody>
      </p:sp>
      <p:sp>
        <p:nvSpPr>
          <p:cNvPr id="13" name="Freeform 13"/>
          <p:cNvSpPr/>
          <p:nvPr/>
        </p:nvSpPr>
        <p:spPr>
          <a:xfrm>
            <a:off x="16813855" y="0"/>
            <a:ext cx="2471566" cy="2840881"/>
          </a:xfrm>
          <a:custGeom>
            <a:avLst/>
            <a:gdLst/>
            <a:ahLst/>
            <a:cxnLst/>
            <a:rect l="l" t="t" r="r" b="b"/>
            <a:pathLst>
              <a:path w="2471566" h="2840881">
                <a:moveTo>
                  <a:pt x="0" y="0"/>
                </a:moveTo>
                <a:lnTo>
                  <a:pt x="2471567" y="0"/>
                </a:lnTo>
                <a:lnTo>
                  <a:pt x="2471567" y="2840881"/>
                </a:lnTo>
                <a:lnTo>
                  <a:pt x="0" y="2840881"/>
                </a:lnTo>
                <a:lnTo>
                  <a:pt x="0" y="0"/>
                </a:lnTo>
                <a:close/>
              </a:path>
            </a:pathLst>
          </a:custGeom>
          <a:blipFill>
            <a:blip r:embed="rId6"/>
            <a:stretch>
              <a:fillRect/>
            </a:stretch>
          </a:blipFill>
        </p:spPr>
      </p:sp>
      <p:pic>
        <p:nvPicPr>
          <p:cNvPr id="14" name="Graphic 13" descr="Information">
            <a:extLst>
              <a:ext uri="{FF2B5EF4-FFF2-40B4-BE49-F238E27FC236}">
                <a16:creationId xmlns:a16="http://schemas.microsoft.com/office/drawing/2014/main" id="{AAF4AC33-DE51-CAA9-8943-E91924F7D4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36401" y="4435369"/>
            <a:ext cx="731520" cy="731520"/>
          </a:xfrm>
          <a:prstGeom prst="rect">
            <a:avLst/>
          </a:prstGeom>
        </p:spPr>
      </p:pic>
      <p:pic>
        <p:nvPicPr>
          <p:cNvPr id="15" name="Graphic 14" descr="Information">
            <a:extLst>
              <a:ext uri="{FF2B5EF4-FFF2-40B4-BE49-F238E27FC236}">
                <a16:creationId xmlns:a16="http://schemas.microsoft.com/office/drawing/2014/main" id="{A1ED240B-1C1A-289F-C5D6-8FCFA35FA7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36401" y="5826541"/>
            <a:ext cx="731520" cy="731520"/>
          </a:xfrm>
          <a:prstGeom prst="rect">
            <a:avLst/>
          </a:prstGeom>
        </p:spPr>
      </p:pic>
      <p:pic>
        <p:nvPicPr>
          <p:cNvPr id="16" name="Graphic 15" descr="Information">
            <a:extLst>
              <a:ext uri="{FF2B5EF4-FFF2-40B4-BE49-F238E27FC236}">
                <a16:creationId xmlns:a16="http://schemas.microsoft.com/office/drawing/2014/main" id="{2AF02089-E390-5981-134C-7F09FE4C92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37690" y="7286962"/>
            <a:ext cx="731520" cy="731520"/>
          </a:xfrm>
          <a:prstGeom prst="rect">
            <a:avLst/>
          </a:prstGeom>
        </p:spPr>
      </p:pic>
      <p:sp>
        <p:nvSpPr>
          <p:cNvPr id="17" name="TextBox 11">
            <a:extLst>
              <a:ext uri="{FF2B5EF4-FFF2-40B4-BE49-F238E27FC236}">
                <a16:creationId xmlns:a16="http://schemas.microsoft.com/office/drawing/2014/main" id="{0D5D3EE1-C8F1-4ED6-E5C5-9A4FE0978EB7}"/>
              </a:ext>
            </a:extLst>
          </p:cNvPr>
          <p:cNvSpPr txBox="1"/>
          <p:nvPr/>
        </p:nvSpPr>
        <p:spPr>
          <a:xfrm>
            <a:off x="10396573" y="5769108"/>
            <a:ext cx="7188645" cy="846386"/>
          </a:xfrm>
          <a:prstGeom prst="rect">
            <a:avLst/>
          </a:prstGeom>
        </p:spPr>
        <p:txBody>
          <a:bodyPr lIns="0" tIns="0" rIns="0" bIns="0" rtlCol="0" anchor="t">
            <a:spAutoFit/>
          </a:bodyPr>
          <a:lstStyle/>
          <a:p>
            <a:pPr marL="0" marR="0" lvl="0" indent="0" algn="l" defTabSz="914400" rtl="0" eaLnBrk="1" fontAlgn="auto" latinLnBrk="0" hangingPunct="1">
              <a:lnSpc>
                <a:spcPts val="3289"/>
              </a:lnSpc>
              <a:spcBef>
                <a:spcPct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Hạn</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chế</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về</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chất</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lượng</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và</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đa</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dạng</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dữ</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liệu</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dữ</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liệu</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trong</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tập</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huấn</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luyện</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p>
        </p:txBody>
      </p:sp>
      <p:sp>
        <p:nvSpPr>
          <p:cNvPr id="18" name="TextBox 11">
            <a:extLst>
              <a:ext uri="{FF2B5EF4-FFF2-40B4-BE49-F238E27FC236}">
                <a16:creationId xmlns:a16="http://schemas.microsoft.com/office/drawing/2014/main" id="{06B8F0D7-F7B0-7BAD-15D6-0D3312EAF12F}"/>
              </a:ext>
            </a:extLst>
          </p:cNvPr>
          <p:cNvSpPr txBox="1"/>
          <p:nvPr/>
        </p:nvSpPr>
        <p:spPr>
          <a:xfrm>
            <a:off x="10396572" y="7223404"/>
            <a:ext cx="7188645" cy="846386"/>
          </a:xfrm>
          <a:prstGeom prst="rect">
            <a:avLst/>
          </a:prstGeom>
        </p:spPr>
        <p:txBody>
          <a:bodyPr lIns="0" tIns="0" rIns="0" bIns="0" rtlCol="0" anchor="t">
            <a:spAutoFit/>
          </a:bodyPr>
          <a:lstStyle/>
          <a:p>
            <a:pPr marL="0" marR="0" lvl="0" indent="0" algn="l" defTabSz="914400" rtl="0" eaLnBrk="1" fontAlgn="auto" latinLnBrk="0" hangingPunct="1">
              <a:lnSpc>
                <a:spcPts val="3289"/>
              </a:lnSpc>
              <a:spcBef>
                <a:spcPct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Khả</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năng</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tổng</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quát</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còn</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bị</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ảnh</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hưởng</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ở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một</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số</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trường</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hợp</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kiểm</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thử</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14"/>
                    </p:tgtEl>
                  </p:cond>
                </p:stCondLst>
                <p:endSync evt="end" delay="0">
                  <p:rtn val="all"/>
                </p:endSync>
                <p:childTnLst>
                  <p:par>
                    <p:cTn id="26" fill="hold">
                      <p:stCondLst>
                        <p:cond delay="0"/>
                      </p:stCondLst>
                      <p:childTnLst>
                        <p:par>
                          <p:cTn id="27" fill="hold">
                            <p:stCondLst>
                              <p:cond delay="0"/>
                            </p:stCondLst>
                            <p:childTnLst>
                              <p:par>
                                <p:cTn id="28" presetID="26"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80">
                                          <p:stCondLst>
                                            <p:cond delay="0"/>
                                          </p:stCondLst>
                                        </p:cTn>
                                        <p:tgtEl>
                                          <p:spTgt spid="11"/>
                                        </p:tgtEl>
                                      </p:cBhvr>
                                    </p:animEffect>
                                    <p:anim calcmode="lin" valueType="num">
                                      <p:cBhvr>
                                        <p:cTn id="31"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6" dur="26">
                                          <p:stCondLst>
                                            <p:cond delay="650"/>
                                          </p:stCondLst>
                                        </p:cTn>
                                        <p:tgtEl>
                                          <p:spTgt spid="11"/>
                                        </p:tgtEl>
                                      </p:cBhvr>
                                      <p:to x="100000" y="60000"/>
                                    </p:animScale>
                                    <p:animScale>
                                      <p:cBhvr>
                                        <p:cTn id="37" dur="166" decel="50000">
                                          <p:stCondLst>
                                            <p:cond delay="676"/>
                                          </p:stCondLst>
                                        </p:cTn>
                                        <p:tgtEl>
                                          <p:spTgt spid="11"/>
                                        </p:tgtEl>
                                      </p:cBhvr>
                                      <p:to x="100000" y="100000"/>
                                    </p:animScale>
                                    <p:animScale>
                                      <p:cBhvr>
                                        <p:cTn id="38" dur="26">
                                          <p:stCondLst>
                                            <p:cond delay="1312"/>
                                          </p:stCondLst>
                                        </p:cTn>
                                        <p:tgtEl>
                                          <p:spTgt spid="11"/>
                                        </p:tgtEl>
                                      </p:cBhvr>
                                      <p:to x="100000" y="80000"/>
                                    </p:animScale>
                                    <p:animScale>
                                      <p:cBhvr>
                                        <p:cTn id="39" dur="166" decel="50000">
                                          <p:stCondLst>
                                            <p:cond delay="1338"/>
                                          </p:stCondLst>
                                        </p:cTn>
                                        <p:tgtEl>
                                          <p:spTgt spid="11"/>
                                        </p:tgtEl>
                                      </p:cBhvr>
                                      <p:to x="100000" y="100000"/>
                                    </p:animScale>
                                    <p:animScale>
                                      <p:cBhvr>
                                        <p:cTn id="40" dur="26">
                                          <p:stCondLst>
                                            <p:cond delay="1642"/>
                                          </p:stCondLst>
                                        </p:cTn>
                                        <p:tgtEl>
                                          <p:spTgt spid="11"/>
                                        </p:tgtEl>
                                      </p:cBhvr>
                                      <p:to x="100000" y="90000"/>
                                    </p:animScale>
                                    <p:animScale>
                                      <p:cBhvr>
                                        <p:cTn id="41" dur="166" decel="50000">
                                          <p:stCondLst>
                                            <p:cond delay="1668"/>
                                          </p:stCondLst>
                                        </p:cTn>
                                        <p:tgtEl>
                                          <p:spTgt spid="11"/>
                                        </p:tgtEl>
                                      </p:cBhvr>
                                      <p:to x="100000" y="100000"/>
                                    </p:animScale>
                                    <p:animScale>
                                      <p:cBhvr>
                                        <p:cTn id="42" dur="26">
                                          <p:stCondLst>
                                            <p:cond delay="1808"/>
                                          </p:stCondLst>
                                        </p:cTn>
                                        <p:tgtEl>
                                          <p:spTgt spid="11"/>
                                        </p:tgtEl>
                                      </p:cBhvr>
                                      <p:to x="100000" y="95000"/>
                                    </p:animScale>
                                    <p:animScale>
                                      <p:cBhvr>
                                        <p:cTn id="43" dur="166" decel="50000">
                                          <p:stCondLst>
                                            <p:cond delay="1834"/>
                                          </p:stCondLst>
                                        </p:cTn>
                                        <p:tgtEl>
                                          <p:spTgt spid="11"/>
                                        </p:tgtEl>
                                      </p:cBhvr>
                                      <p:to x="100000" y="100000"/>
                                    </p:animScale>
                                  </p:childTnLst>
                                </p:cTn>
                              </p:par>
                            </p:childTnLst>
                          </p:cTn>
                        </p:par>
                      </p:childTnLst>
                    </p:cTn>
                  </p:par>
                </p:childTnLst>
              </p:cTn>
              <p:nextCondLst>
                <p:cond evt="onClick" delay="0">
                  <p:tgtEl>
                    <p:spTgt spid="14"/>
                  </p:tgtEl>
                </p:cond>
              </p:nextCondLst>
            </p:seq>
            <p:seq concurrent="1" nextAc="seek">
              <p:cTn id="44" restart="whenNotActive" fill="hold" evtFilter="cancelBubble" nodeType="interactiveSeq">
                <p:stCondLst>
                  <p:cond evt="onClick" delay="0">
                    <p:tgtEl>
                      <p:spTgt spid="15"/>
                    </p:tgtEl>
                  </p:cond>
                </p:stCondLst>
                <p:endSync evt="end" delay="0">
                  <p:rtn val="all"/>
                </p:endSync>
                <p:childTnLst>
                  <p:par>
                    <p:cTn id="45" fill="hold">
                      <p:stCondLst>
                        <p:cond delay="0"/>
                      </p:stCondLst>
                      <p:childTnLst>
                        <p:par>
                          <p:cTn id="46" fill="hold">
                            <p:stCondLst>
                              <p:cond delay="0"/>
                            </p:stCondLst>
                            <p:childTnLst>
                              <p:par>
                                <p:cTn id="47" presetID="26"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580">
                                          <p:stCondLst>
                                            <p:cond delay="0"/>
                                          </p:stCondLst>
                                        </p:cTn>
                                        <p:tgtEl>
                                          <p:spTgt spid="17"/>
                                        </p:tgtEl>
                                      </p:cBhvr>
                                    </p:animEffect>
                                    <p:anim calcmode="lin" valueType="num">
                                      <p:cBhvr>
                                        <p:cTn id="50"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55" dur="26">
                                          <p:stCondLst>
                                            <p:cond delay="650"/>
                                          </p:stCondLst>
                                        </p:cTn>
                                        <p:tgtEl>
                                          <p:spTgt spid="17"/>
                                        </p:tgtEl>
                                      </p:cBhvr>
                                      <p:to x="100000" y="60000"/>
                                    </p:animScale>
                                    <p:animScale>
                                      <p:cBhvr>
                                        <p:cTn id="56" dur="166" decel="50000">
                                          <p:stCondLst>
                                            <p:cond delay="676"/>
                                          </p:stCondLst>
                                        </p:cTn>
                                        <p:tgtEl>
                                          <p:spTgt spid="17"/>
                                        </p:tgtEl>
                                      </p:cBhvr>
                                      <p:to x="100000" y="100000"/>
                                    </p:animScale>
                                    <p:animScale>
                                      <p:cBhvr>
                                        <p:cTn id="57" dur="26">
                                          <p:stCondLst>
                                            <p:cond delay="1312"/>
                                          </p:stCondLst>
                                        </p:cTn>
                                        <p:tgtEl>
                                          <p:spTgt spid="17"/>
                                        </p:tgtEl>
                                      </p:cBhvr>
                                      <p:to x="100000" y="80000"/>
                                    </p:animScale>
                                    <p:animScale>
                                      <p:cBhvr>
                                        <p:cTn id="58" dur="166" decel="50000">
                                          <p:stCondLst>
                                            <p:cond delay="1338"/>
                                          </p:stCondLst>
                                        </p:cTn>
                                        <p:tgtEl>
                                          <p:spTgt spid="17"/>
                                        </p:tgtEl>
                                      </p:cBhvr>
                                      <p:to x="100000" y="100000"/>
                                    </p:animScale>
                                    <p:animScale>
                                      <p:cBhvr>
                                        <p:cTn id="59" dur="26">
                                          <p:stCondLst>
                                            <p:cond delay="1642"/>
                                          </p:stCondLst>
                                        </p:cTn>
                                        <p:tgtEl>
                                          <p:spTgt spid="17"/>
                                        </p:tgtEl>
                                      </p:cBhvr>
                                      <p:to x="100000" y="90000"/>
                                    </p:animScale>
                                    <p:animScale>
                                      <p:cBhvr>
                                        <p:cTn id="60" dur="166" decel="50000">
                                          <p:stCondLst>
                                            <p:cond delay="1668"/>
                                          </p:stCondLst>
                                        </p:cTn>
                                        <p:tgtEl>
                                          <p:spTgt spid="17"/>
                                        </p:tgtEl>
                                      </p:cBhvr>
                                      <p:to x="100000" y="100000"/>
                                    </p:animScale>
                                    <p:animScale>
                                      <p:cBhvr>
                                        <p:cTn id="61" dur="26">
                                          <p:stCondLst>
                                            <p:cond delay="1808"/>
                                          </p:stCondLst>
                                        </p:cTn>
                                        <p:tgtEl>
                                          <p:spTgt spid="17"/>
                                        </p:tgtEl>
                                      </p:cBhvr>
                                      <p:to x="100000" y="95000"/>
                                    </p:animScale>
                                    <p:animScale>
                                      <p:cBhvr>
                                        <p:cTn id="62" dur="166" decel="50000">
                                          <p:stCondLst>
                                            <p:cond delay="1834"/>
                                          </p:stCondLst>
                                        </p:cTn>
                                        <p:tgtEl>
                                          <p:spTgt spid="17"/>
                                        </p:tgtEl>
                                      </p:cBhvr>
                                      <p:to x="100000" y="100000"/>
                                    </p:animScale>
                                  </p:childTnLst>
                                </p:cTn>
                              </p:par>
                            </p:childTnLst>
                          </p:cTn>
                        </p:par>
                      </p:childTnLst>
                    </p:cTn>
                  </p:par>
                </p:childTnLst>
              </p:cTn>
              <p:nextCondLst>
                <p:cond evt="onClick" delay="0">
                  <p:tgtEl>
                    <p:spTgt spid="15"/>
                  </p:tgtEl>
                </p:cond>
              </p:nextCondLst>
            </p:seq>
            <p:seq concurrent="1" nextAc="seek">
              <p:cTn id="63" restart="whenNotActive" fill="hold" evtFilter="cancelBubble" nodeType="interactiveSeq">
                <p:stCondLst>
                  <p:cond evt="onClick" delay="0">
                    <p:tgtEl>
                      <p:spTgt spid="16"/>
                    </p:tgtEl>
                  </p:cond>
                </p:stCondLst>
                <p:endSync evt="end" delay="0">
                  <p:rtn val="all"/>
                </p:endSync>
                <p:childTnLst>
                  <p:par>
                    <p:cTn id="64" fill="hold">
                      <p:stCondLst>
                        <p:cond delay="0"/>
                      </p:stCondLst>
                      <p:childTnLst>
                        <p:par>
                          <p:cTn id="65" fill="hold">
                            <p:stCondLst>
                              <p:cond delay="0"/>
                            </p:stCondLst>
                            <p:childTnLst>
                              <p:par>
                                <p:cTn id="66" presetID="26" presetClass="entr" presetSubtype="0" fill="hold" grpId="0"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wipe(down)">
                                      <p:cBhvr>
                                        <p:cTn id="68" dur="580">
                                          <p:stCondLst>
                                            <p:cond delay="0"/>
                                          </p:stCondLst>
                                        </p:cTn>
                                        <p:tgtEl>
                                          <p:spTgt spid="18"/>
                                        </p:tgtEl>
                                      </p:cBhvr>
                                    </p:animEffect>
                                    <p:anim calcmode="lin" valueType="num">
                                      <p:cBhvr>
                                        <p:cTn id="69"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74" dur="26">
                                          <p:stCondLst>
                                            <p:cond delay="650"/>
                                          </p:stCondLst>
                                        </p:cTn>
                                        <p:tgtEl>
                                          <p:spTgt spid="18"/>
                                        </p:tgtEl>
                                      </p:cBhvr>
                                      <p:to x="100000" y="60000"/>
                                    </p:animScale>
                                    <p:animScale>
                                      <p:cBhvr>
                                        <p:cTn id="75" dur="166" decel="50000">
                                          <p:stCondLst>
                                            <p:cond delay="676"/>
                                          </p:stCondLst>
                                        </p:cTn>
                                        <p:tgtEl>
                                          <p:spTgt spid="18"/>
                                        </p:tgtEl>
                                      </p:cBhvr>
                                      <p:to x="100000" y="100000"/>
                                    </p:animScale>
                                    <p:animScale>
                                      <p:cBhvr>
                                        <p:cTn id="76" dur="26">
                                          <p:stCondLst>
                                            <p:cond delay="1312"/>
                                          </p:stCondLst>
                                        </p:cTn>
                                        <p:tgtEl>
                                          <p:spTgt spid="18"/>
                                        </p:tgtEl>
                                      </p:cBhvr>
                                      <p:to x="100000" y="80000"/>
                                    </p:animScale>
                                    <p:animScale>
                                      <p:cBhvr>
                                        <p:cTn id="77" dur="166" decel="50000">
                                          <p:stCondLst>
                                            <p:cond delay="1338"/>
                                          </p:stCondLst>
                                        </p:cTn>
                                        <p:tgtEl>
                                          <p:spTgt spid="18"/>
                                        </p:tgtEl>
                                      </p:cBhvr>
                                      <p:to x="100000" y="100000"/>
                                    </p:animScale>
                                    <p:animScale>
                                      <p:cBhvr>
                                        <p:cTn id="78" dur="26">
                                          <p:stCondLst>
                                            <p:cond delay="1642"/>
                                          </p:stCondLst>
                                        </p:cTn>
                                        <p:tgtEl>
                                          <p:spTgt spid="18"/>
                                        </p:tgtEl>
                                      </p:cBhvr>
                                      <p:to x="100000" y="90000"/>
                                    </p:animScale>
                                    <p:animScale>
                                      <p:cBhvr>
                                        <p:cTn id="79" dur="166" decel="50000">
                                          <p:stCondLst>
                                            <p:cond delay="1668"/>
                                          </p:stCondLst>
                                        </p:cTn>
                                        <p:tgtEl>
                                          <p:spTgt spid="18"/>
                                        </p:tgtEl>
                                      </p:cBhvr>
                                      <p:to x="100000" y="100000"/>
                                    </p:animScale>
                                    <p:animScale>
                                      <p:cBhvr>
                                        <p:cTn id="80" dur="26">
                                          <p:stCondLst>
                                            <p:cond delay="1808"/>
                                          </p:stCondLst>
                                        </p:cTn>
                                        <p:tgtEl>
                                          <p:spTgt spid="18"/>
                                        </p:tgtEl>
                                      </p:cBhvr>
                                      <p:to x="100000" y="95000"/>
                                    </p:animScale>
                                    <p:animScale>
                                      <p:cBhvr>
                                        <p:cTn id="81" dur="166" decel="50000">
                                          <p:stCondLst>
                                            <p:cond delay="1834"/>
                                          </p:stCondLst>
                                        </p:cTn>
                                        <p:tgtEl>
                                          <p:spTgt spid="18"/>
                                        </p:tgtEl>
                                      </p:cBhvr>
                                      <p:to x="100000" y="100000"/>
                                    </p:animScale>
                                  </p:childTnLst>
                                </p:cTn>
                              </p:par>
                            </p:childTnLst>
                          </p:cTn>
                        </p:par>
                      </p:childTnLst>
                    </p:cTn>
                  </p:par>
                </p:childTnLst>
              </p:cTn>
              <p:nextCondLst>
                <p:cond evt="onClick" delay="0">
                  <p:tgtEl>
                    <p:spTgt spid="16"/>
                  </p:tgtEl>
                </p:cond>
              </p:nextCondLst>
            </p:seq>
          </p:childTnLst>
        </p:cTn>
      </p:par>
    </p:tnLst>
    <p:bldLst>
      <p:bldP spid="10" grpId="0"/>
      <p:bldP spid="11" grpId="0"/>
      <p:bldP spid="17"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7501389" y="9758064"/>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66773" y="4608097"/>
            <a:ext cx="5530509" cy="4460088"/>
          </a:xfrm>
          <a:custGeom>
            <a:avLst/>
            <a:gdLst/>
            <a:ahLst/>
            <a:cxnLst/>
            <a:rect l="l" t="t" r="r" b="b"/>
            <a:pathLst>
              <a:path w="5530509" h="4460088">
                <a:moveTo>
                  <a:pt x="0" y="0"/>
                </a:moveTo>
                <a:lnTo>
                  <a:pt x="5530509" y="0"/>
                </a:lnTo>
                <a:lnTo>
                  <a:pt x="5530509" y="4460088"/>
                </a:lnTo>
                <a:lnTo>
                  <a:pt x="0" y="4460088"/>
                </a:lnTo>
                <a:lnTo>
                  <a:pt x="0" y="0"/>
                </a:lnTo>
                <a:close/>
              </a:path>
            </a:pathLst>
          </a:custGeom>
          <a:blipFill>
            <a:blip r:embed="rId4"/>
            <a:stretch>
              <a:fillRect/>
            </a:stretch>
          </a:blipFill>
        </p:spPr>
      </p:sp>
      <p:sp>
        <p:nvSpPr>
          <p:cNvPr id="7" name="TextBox 7"/>
          <p:cNvSpPr txBox="1"/>
          <p:nvPr/>
        </p:nvSpPr>
        <p:spPr>
          <a:xfrm>
            <a:off x="1771892" y="2430988"/>
            <a:ext cx="6108171" cy="2231380"/>
          </a:xfrm>
          <a:prstGeom prst="rect">
            <a:avLst/>
          </a:prstGeom>
        </p:spPr>
        <p:txBody>
          <a:bodyPr lIns="0" tIns="0" rIns="0" bIns="0" rtlCol="0" anchor="t">
            <a:spAutoFit/>
          </a:bodyPr>
          <a:lstStyle/>
          <a:p>
            <a:pPr marL="0" marR="0" lvl="0" indent="0" algn="ctr" defTabSz="914400" rtl="0" eaLnBrk="1" fontAlgn="auto" latinLnBrk="0" hangingPunct="1">
              <a:lnSpc>
                <a:spcPts val="8688"/>
              </a:lnSpc>
              <a:spcBef>
                <a:spcPts val="0"/>
              </a:spcBef>
              <a:spcAft>
                <a:spcPts val="0"/>
              </a:spcAft>
              <a:buClrTx/>
              <a:buSzTx/>
              <a:buFontTx/>
              <a:buNone/>
              <a:tabLst/>
              <a:defRPr/>
            </a:pPr>
            <a:r>
              <a:rPr lang="en-US" sz="7971" dirty="0" err="1">
                <a:solidFill>
                  <a:srgbClr val="FFFFFF"/>
                </a:solidFill>
                <a:latin typeface="Anton"/>
                <a:ea typeface="Anton"/>
                <a:cs typeface="Anton"/>
                <a:sym typeface="Anton"/>
              </a:rPr>
              <a:t>Hướng</a:t>
            </a:r>
            <a:r>
              <a:rPr lang="en-US" sz="7971" dirty="0">
                <a:solidFill>
                  <a:srgbClr val="FFFFFF"/>
                </a:solidFill>
                <a:latin typeface="Anton"/>
                <a:ea typeface="Anton"/>
                <a:cs typeface="Anton"/>
                <a:sym typeface="Anton"/>
              </a:rPr>
              <a:t> </a:t>
            </a:r>
            <a:r>
              <a:rPr lang="en-US" sz="7971" dirty="0" err="1">
                <a:solidFill>
                  <a:srgbClr val="FFFFFF"/>
                </a:solidFill>
                <a:latin typeface="Anton"/>
                <a:ea typeface="Anton"/>
                <a:cs typeface="Anton"/>
                <a:sym typeface="Anton"/>
              </a:rPr>
              <a:t>cải</a:t>
            </a:r>
            <a:r>
              <a:rPr lang="en-US" sz="7971" dirty="0">
                <a:solidFill>
                  <a:srgbClr val="FFFFFF"/>
                </a:solidFill>
                <a:latin typeface="Anton"/>
                <a:ea typeface="Anton"/>
                <a:cs typeface="Anton"/>
                <a:sym typeface="Anton"/>
              </a:rPr>
              <a:t> </a:t>
            </a:r>
            <a:r>
              <a:rPr lang="en-US" sz="7971" dirty="0" err="1">
                <a:solidFill>
                  <a:srgbClr val="FFFFFF"/>
                </a:solidFill>
                <a:latin typeface="Anton"/>
                <a:ea typeface="Anton"/>
                <a:cs typeface="Anton"/>
                <a:sym typeface="Anton"/>
              </a:rPr>
              <a:t>tiến</a:t>
            </a:r>
            <a:br>
              <a:rPr lang="en-US" sz="7971" dirty="0">
                <a:solidFill>
                  <a:srgbClr val="FFFFFF"/>
                </a:solidFill>
                <a:latin typeface="Anton"/>
                <a:ea typeface="Anton"/>
                <a:cs typeface="Anton"/>
                <a:sym typeface="Anton"/>
              </a:rPr>
            </a:br>
            <a:r>
              <a:rPr lang="en-US" sz="7971" dirty="0" err="1">
                <a:solidFill>
                  <a:srgbClr val="FFFFFF"/>
                </a:solidFill>
                <a:latin typeface="Anton"/>
                <a:ea typeface="Anton"/>
                <a:cs typeface="Anton"/>
                <a:sym typeface="Anton"/>
              </a:rPr>
              <a:t>tương</a:t>
            </a:r>
            <a:r>
              <a:rPr lang="en-US" sz="7971" dirty="0">
                <a:solidFill>
                  <a:srgbClr val="FFFFFF"/>
                </a:solidFill>
                <a:latin typeface="Anton"/>
                <a:ea typeface="Anton"/>
                <a:cs typeface="Anton"/>
                <a:sym typeface="Anton"/>
              </a:rPr>
              <a:t> lai</a:t>
            </a:r>
            <a:endParaRPr kumimoji="0" lang="en-US" sz="7971" b="0" i="0" u="none" strike="noStrike" kern="1200" cap="none" spc="0" normalizeH="0" baseline="0" noProof="0" dirty="0">
              <a:ln>
                <a:noFill/>
              </a:ln>
              <a:solidFill>
                <a:srgbClr val="FFFFFF"/>
              </a:solidFill>
              <a:effectLst/>
              <a:uLnTx/>
              <a:uFillTx/>
              <a:latin typeface="Anton"/>
              <a:ea typeface="Anton"/>
              <a:cs typeface="Anton"/>
              <a:sym typeface="Anton"/>
            </a:endParaRPr>
          </a:p>
        </p:txBody>
      </p:sp>
      <p:sp>
        <p:nvSpPr>
          <p:cNvPr id="30" name="TextBox 11">
            <a:extLst>
              <a:ext uri="{FF2B5EF4-FFF2-40B4-BE49-F238E27FC236}">
                <a16:creationId xmlns:a16="http://schemas.microsoft.com/office/drawing/2014/main" id="{7117D616-B9E3-6BB9-1F71-A162CC3B27B7}"/>
              </a:ext>
            </a:extLst>
          </p:cNvPr>
          <p:cNvSpPr txBox="1"/>
          <p:nvPr/>
        </p:nvSpPr>
        <p:spPr>
          <a:xfrm>
            <a:off x="9111913" y="1429766"/>
            <a:ext cx="7669855" cy="42319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3289"/>
              </a:lnSpc>
              <a:spcBef>
                <a:spcPct val="0"/>
              </a:spcBef>
            </a:pP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Bổ</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sung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thêm</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nhiều</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loại</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bệnh</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khác</a:t>
            </a:r>
            <a:endParaRPr lang="en-US" sz="3600" dirty="0">
              <a:solidFill>
                <a:srgbClr val="FFFFFF"/>
              </a:solidFill>
              <a:latin typeface="Times New Roman" panose="02020603050405020304" pitchFamily="18" charset="0"/>
              <a:ea typeface="Raleway"/>
              <a:cs typeface="Times New Roman" panose="02020603050405020304" pitchFamily="18" charset="0"/>
              <a:sym typeface="Raleway"/>
            </a:endParaRPr>
          </a:p>
        </p:txBody>
      </p:sp>
      <p:grpSp>
        <p:nvGrpSpPr>
          <p:cNvPr id="34" name="Group 33">
            <a:extLst>
              <a:ext uri="{FF2B5EF4-FFF2-40B4-BE49-F238E27FC236}">
                <a16:creationId xmlns:a16="http://schemas.microsoft.com/office/drawing/2014/main" id="{8FEA2733-13EF-E9CA-D4F7-316292E06EC3}"/>
              </a:ext>
            </a:extLst>
          </p:cNvPr>
          <p:cNvGrpSpPr/>
          <p:nvPr/>
        </p:nvGrpSpPr>
        <p:grpSpPr>
          <a:xfrm>
            <a:off x="8610600" y="39259"/>
            <a:ext cx="10235719" cy="1218041"/>
            <a:chOff x="8610600" y="773370"/>
            <a:chExt cx="10235719" cy="1218041"/>
          </a:xfrm>
        </p:grpSpPr>
        <p:grpSp>
          <p:nvGrpSpPr>
            <p:cNvPr id="28" name="Group 27">
              <a:extLst>
                <a:ext uri="{FF2B5EF4-FFF2-40B4-BE49-F238E27FC236}">
                  <a16:creationId xmlns:a16="http://schemas.microsoft.com/office/drawing/2014/main" id="{B7C2F90A-54C1-7F42-171E-4DF72A10E1E1}"/>
                </a:ext>
              </a:extLst>
            </p:cNvPr>
            <p:cNvGrpSpPr/>
            <p:nvPr/>
          </p:nvGrpSpPr>
          <p:grpSpPr>
            <a:xfrm>
              <a:off x="8610600" y="773370"/>
              <a:ext cx="10235719" cy="1218041"/>
              <a:chOff x="0" y="-38100"/>
              <a:chExt cx="2695827" cy="320801"/>
            </a:xfrm>
          </p:grpSpPr>
          <p:sp>
            <p:nvSpPr>
              <p:cNvPr id="31" name="Freeform 8">
                <a:extLst>
                  <a:ext uri="{FF2B5EF4-FFF2-40B4-BE49-F238E27FC236}">
                    <a16:creationId xmlns:a16="http://schemas.microsoft.com/office/drawing/2014/main" id="{A9523D6B-397C-3EFC-8ABC-2B3DF333BB7C}"/>
                  </a:ext>
                </a:extLst>
              </p:cNvPr>
              <p:cNvSpPr/>
              <p:nvPr/>
            </p:nvSpPr>
            <p:spPr>
              <a:xfrm>
                <a:off x="0" y="0"/>
                <a:ext cx="2673209" cy="264913"/>
              </a:xfrm>
              <a:custGeom>
                <a:avLst/>
                <a:gdLst/>
                <a:ahLst/>
                <a:cxnLst/>
                <a:rect l="l" t="t" r="r" b="b"/>
                <a:pathLst>
                  <a:path w="2695827" h="282701">
                    <a:moveTo>
                      <a:pt x="0" y="0"/>
                    </a:moveTo>
                    <a:lnTo>
                      <a:pt x="2695827" y="0"/>
                    </a:lnTo>
                    <a:lnTo>
                      <a:pt x="2695827" y="282701"/>
                    </a:lnTo>
                    <a:lnTo>
                      <a:pt x="0" y="282701"/>
                    </a:lnTo>
                    <a:close/>
                  </a:path>
                </a:pathLst>
              </a:custGeom>
              <a:gradFill rotWithShape="1">
                <a:gsLst>
                  <a:gs pos="0">
                    <a:srgbClr val="365E93">
                      <a:alpha val="56000"/>
                    </a:srgbClr>
                  </a:gs>
                  <a:gs pos="100000">
                    <a:srgbClr val="AF2BA5">
                      <a:alpha val="56000"/>
                    </a:srgbClr>
                  </a:gs>
                </a:gsLst>
                <a:lin ang="0"/>
              </a:gradFill>
            </p:spPr>
            <p:txBody>
              <a:bodyPr/>
              <a:lstStyle/>
              <a:p>
                <a:endParaRPr lang="vi-VN"/>
              </a:p>
            </p:txBody>
          </p:sp>
          <p:sp>
            <p:nvSpPr>
              <p:cNvPr id="32" name="TextBox 9">
                <a:extLst>
                  <a:ext uri="{FF2B5EF4-FFF2-40B4-BE49-F238E27FC236}">
                    <a16:creationId xmlns:a16="http://schemas.microsoft.com/office/drawing/2014/main" id="{E76AD622-9F96-695C-8192-593D8BF756F1}"/>
                  </a:ext>
                </a:extLst>
              </p:cNvPr>
              <p:cNvSpPr txBox="1"/>
              <p:nvPr/>
            </p:nvSpPr>
            <p:spPr>
              <a:xfrm>
                <a:off x="0" y="-38100"/>
                <a:ext cx="2695827" cy="320801"/>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spcBef>
                    <a:spcPct val="0"/>
                  </a:spcBef>
                </a:pPr>
                <a:endParaRPr/>
              </a:p>
            </p:txBody>
          </p:sp>
        </p:grpSp>
        <p:sp>
          <p:nvSpPr>
            <p:cNvPr id="33" name="TextBox 10">
              <a:extLst>
                <a:ext uri="{FF2B5EF4-FFF2-40B4-BE49-F238E27FC236}">
                  <a16:creationId xmlns:a16="http://schemas.microsoft.com/office/drawing/2014/main" id="{455232B3-4864-31FE-A818-6A5D064D5FAF}"/>
                </a:ext>
              </a:extLst>
            </p:cNvPr>
            <p:cNvSpPr txBox="1"/>
            <p:nvPr/>
          </p:nvSpPr>
          <p:spPr>
            <a:xfrm>
              <a:off x="9144000" y="932595"/>
              <a:ext cx="8915112" cy="105881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8688"/>
                </a:lnSpc>
              </a:pPr>
              <a:r>
                <a:rPr lang="en-US" sz="5400" dirty="0" err="1">
                  <a:solidFill>
                    <a:srgbClr val="FFFFFF"/>
                  </a:solidFill>
                  <a:latin typeface="Anton"/>
                  <a:ea typeface="Anton"/>
                  <a:cs typeface="Anton"/>
                  <a:sym typeface="Anton"/>
                </a:rPr>
                <a:t>Mở</a:t>
              </a:r>
              <a:r>
                <a:rPr lang="en-US" sz="5400" dirty="0">
                  <a:solidFill>
                    <a:srgbClr val="FFFFFF"/>
                  </a:solidFill>
                  <a:latin typeface="Anton"/>
                  <a:ea typeface="Anton"/>
                  <a:cs typeface="Anton"/>
                  <a:sym typeface="Anton"/>
                </a:rPr>
                <a:t> </a:t>
              </a:r>
              <a:r>
                <a:rPr lang="en-US" sz="5400" dirty="0" err="1">
                  <a:solidFill>
                    <a:srgbClr val="FFFFFF"/>
                  </a:solidFill>
                  <a:latin typeface="Anton"/>
                  <a:ea typeface="Anton"/>
                  <a:cs typeface="Anton"/>
                  <a:sym typeface="Anton"/>
                </a:rPr>
                <a:t>rộng</a:t>
              </a:r>
              <a:r>
                <a:rPr lang="en-US" sz="5400" dirty="0">
                  <a:solidFill>
                    <a:srgbClr val="FFFFFF"/>
                  </a:solidFill>
                  <a:latin typeface="Anton"/>
                  <a:ea typeface="Anton"/>
                  <a:cs typeface="Anton"/>
                  <a:sym typeface="Anton"/>
                </a:rPr>
                <a:t> </a:t>
              </a:r>
              <a:r>
                <a:rPr lang="en-US" sz="5400" dirty="0" err="1">
                  <a:solidFill>
                    <a:srgbClr val="FFFFFF"/>
                  </a:solidFill>
                  <a:latin typeface="Anton"/>
                  <a:ea typeface="Anton"/>
                  <a:cs typeface="Anton"/>
                  <a:sym typeface="Anton"/>
                </a:rPr>
                <a:t>phân</a:t>
              </a:r>
              <a:r>
                <a:rPr lang="en-US" sz="5400" dirty="0">
                  <a:solidFill>
                    <a:srgbClr val="FFFFFF"/>
                  </a:solidFill>
                  <a:latin typeface="Anton"/>
                  <a:ea typeface="Anton"/>
                  <a:cs typeface="Anton"/>
                  <a:sym typeface="Anton"/>
                </a:rPr>
                <a:t> </a:t>
              </a:r>
              <a:r>
                <a:rPr lang="en-US" sz="5400" dirty="0" err="1">
                  <a:solidFill>
                    <a:srgbClr val="FFFFFF"/>
                  </a:solidFill>
                  <a:latin typeface="Anton"/>
                  <a:ea typeface="Anton"/>
                  <a:cs typeface="Anton"/>
                  <a:sym typeface="Anton"/>
                </a:rPr>
                <a:t>loại</a:t>
              </a:r>
              <a:r>
                <a:rPr lang="en-US" sz="5400" dirty="0">
                  <a:solidFill>
                    <a:srgbClr val="FFFFFF"/>
                  </a:solidFill>
                  <a:latin typeface="Anton"/>
                  <a:ea typeface="Anton"/>
                  <a:cs typeface="Anton"/>
                  <a:sym typeface="Anton"/>
                </a:rPr>
                <a:t>:</a:t>
              </a:r>
            </a:p>
          </p:txBody>
        </p:sp>
      </p:grpSp>
      <p:grpSp>
        <p:nvGrpSpPr>
          <p:cNvPr id="35" name="Group 34">
            <a:extLst>
              <a:ext uri="{FF2B5EF4-FFF2-40B4-BE49-F238E27FC236}">
                <a16:creationId xmlns:a16="http://schemas.microsoft.com/office/drawing/2014/main" id="{939F1626-8158-D06E-A205-9584D4910E96}"/>
              </a:ext>
            </a:extLst>
          </p:cNvPr>
          <p:cNvGrpSpPr/>
          <p:nvPr/>
        </p:nvGrpSpPr>
        <p:grpSpPr>
          <a:xfrm>
            <a:off x="8577596" y="1929505"/>
            <a:ext cx="10149840" cy="1188720"/>
            <a:chOff x="8610600" y="773370"/>
            <a:chExt cx="10235719" cy="1266324"/>
          </a:xfrm>
        </p:grpSpPr>
        <p:grpSp>
          <p:nvGrpSpPr>
            <p:cNvPr id="36" name="Group 35">
              <a:extLst>
                <a:ext uri="{FF2B5EF4-FFF2-40B4-BE49-F238E27FC236}">
                  <a16:creationId xmlns:a16="http://schemas.microsoft.com/office/drawing/2014/main" id="{98902768-A8ED-50BB-0F2A-77138AE3796E}"/>
                </a:ext>
              </a:extLst>
            </p:cNvPr>
            <p:cNvGrpSpPr/>
            <p:nvPr/>
          </p:nvGrpSpPr>
          <p:grpSpPr>
            <a:xfrm>
              <a:off x="8610600" y="773370"/>
              <a:ext cx="10235719" cy="1218041"/>
              <a:chOff x="0" y="-38100"/>
              <a:chExt cx="2695827" cy="320801"/>
            </a:xfrm>
          </p:grpSpPr>
          <p:sp>
            <p:nvSpPr>
              <p:cNvPr id="38" name="Freeform 8">
                <a:extLst>
                  <a:ext uri="{FF2B5EF4-FFF2-40B4-BE49-F238E27FC236}">
                    <a16:creationId xmlns:a16="http://schemas.microsoft.com/office/drawing/2014/main" id="{D75ECC5C-CDF6-A11B-33C0-E1F8DC895A99}"/>
                  </a:ext>
                </a:extLst>
              </p:cNvPr>
              <p:cNvSpPr/>
              <p:nvPr/>
            </p:nvSpPr>
            <p:spPr>
              <a:xfrm>
                <a:off x="0" y="0"/>
                <a:ext cx="2695827" cy="282701"/>
              </a:xfrm>
              <a:custGeom>
                <a:avLst/>
                <a:gdLst/>
                <a:ahLst/>
                <a:cxnLst/>
                <a:rect l="l" t="t" r="r" b="b"/>
                <a:pathLst>
                  <a:path w="2695827" h="282701">
                    <a:moveTo>
                      <a:pt x="0" y="0"/>
                    </a:moveTo>
                    <a:lnTo>
                      <a:pt x="2695827" y="0"/>
                    </a:lnTo>
                    <a:lnTo>
                      <a:pt x="2695827" y="282701"/>
                    </a:lnTo>
                    <a:lnTo>
                      <a:pt x="0" y="282701"/>
                    </a:lnTo>
                    <a:close/>
                  </a:path>
                </a:pathLst>
              </a:custGeom>
              <a:gradFill rotWithShape="1">
                <a:gsLst>
                  <a:gs pos="0">
                    <a:srgbClr val="365E93">
                      <a:alpha val="56000"/>
                    </a:srgbClr>
                  </a:gs>
                  <a:gs pos="100000">
                    <a:srgbClr val="AF2BA5">
                      <a:alpha val="56000"/>
                    </a:srgbClr>
                  </a:gs>
                </a:gsLst>
                <a:lin ang="0"/>
              </a:gradFill>
            </p:spPr>
            <p:txBody>
              <a:bodyPr/>
              <a:lstStyle/>
              <a:p>
                <a:endParaRPr lang="vi-VN"/>
              </a:p>
            </p:txBody>
          </p:sp>
          <p:sp>
            <p:nvSpPr>
              <p:cNvPr id="39" name="TextBox 9">
                <a:extLst>
                  <a:ext uri="{FF2B5EF4-FFF2-40B4-BE49-F238E27FC236}">
                    <a16:creationId xmlns:a16="http://schemas.microsoft.com/office/drawing/2014/main" id="{F3982E2F-988A-CF3E-6214-D10A40E45F45}"/>
                  </a:ext>
                </a:extLst>
              </p:cNvPr>
              <p:cNvSpPr txBox="1"/>
              <p:nvPr/>
            </p:nvSpPr>
            <p:spPr>
              <a:xfrm>
                <a:off x="0" y="-38100"/>
                <a:ext cx="2695827" cy="320801"/>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spcBef>
                    <a:spcPct val="0"/>
                  </a:spcBef>
                </a:pPr>
                <a:endParaRPr/>
              </a:p>
            </p:txBody>
          </p:sp>
        </p:grpSp>
        <p:sp>
          <p:nvSpPr>
            <p:cNvPr id="37" name="TextBox 10">
              <a:extLst>
                <a:ext uri="{FF2B5EF4-FFF2-40B4-BE49-F238E27FC236}">
                  <a16:creationId xmlns:a16="http://schemas.microsoft.com/office/drawing/2014/main" id="{4033D567-0086-CF50-796A-607C509920BE}"/>
                </a:ext>
              </a:extLst>
            </p:cNvPr>
            <p:cNvSpPr txBox="1"/>
            <p:nvPr/>
          </p:nvSpPr>
          <p:spPr>
            <a:xfrm>
              <a:off x="9144000" y="960681"/>
              <a:ext cx="8915112" cy="107901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8688"/>
                </a:lnSpc>
              </a:pPr>
              <a:r>
                <a:rPr lang="en-US" sz="5400" dirty="0" err="1">
                  <a:solidFill>
                    <a:srgbClr val="FFFFFF"/>
                  </a:solidFill>
                  <a:latin typeface="Anton"/>
                  <a:ea typeface="Anton"/>
                  <a:cs typeface="Anton"/>
                  <a:sym typeface="Anton"/>
                </a:rPr>
                <a:t>Tăng</a:t>
              </a:r>
              <a:r>
                <a:rPr lang="en-US" sz="5400" dirty="0">
                  <a:solidFill>
                    <a:srgbClr val="FFFFFF"/>
                  </a:solidFill>
                  <a:latin typeface="Anton"/>
                  <a:ea typeface="Anton"/>
                  <a:cs typeface="Anton"/>
                  <a:sym typeface="Anton"/>
                </a:rPr>
                <a:t> </a:t>
              </a:r>
              <a:r>
                <a:rPr lang="en-US" sz="5400" dirty="0" err="1">
                  <a:solidFill>
                    <a:srgbClr val="FFFFFF"/>
                  </a:solidFill>
                  <a:latin typeface="Anton"/>
                  <a:ea typeface="Anton"/>
                  <a:cs typeface="Anton"/>
                  <a:sym typeface="Anton"/>
                </a:rPr>
                <a:t>chất</a:t>
              </a:r>
              <a:r>
                <a:rPr lang="en-US" sz="5400" dirty="0">
                  <a:solidFill>
                    <a:srgbClr val="FFFFFF"/>
                  </a:solidFill>
                  <a:latin typeface="Anton"/>
                  <a:ea typeface="Anton"/>
                  <a:cs typeface="Anton"/>
                  <a:sym typeface="Anton"/>
                </a:rPr>
                <a:t> </a:t>
              </a:r>
              <a:r>
                <a:rPr lang="en-US" sz="5400" dirty="0" err="1">
                  <a:solidFill>
                    <a:srgbClr val="FFFFFF"/>
                  </a:solidFill>
                  <a:latin typeface="Anton"/>
                  <a:ea typeface="Anton"/>
                  <a:cs typeface="Anton"/>
                  <a:sym typeface="Anton"/>
                </a:rPr>
                <a:t>lượng</a:t>
              </a:r>
              <a:r>
                <a:rPr lang="en-US" sz="5400" dirty="0">
                  <a:solidFill>
                    <a:srgbClr val="FFFFFF"/>
                  </a:solidFill>
                  <a:latin typeface="Anton"/>
                  <a:ea typeface="Anton"/>
                  <a:cs typeface="Anton"/>
                  <a:sym typeface="Anton"/>
                </a:rPr>
                <a:t> </a:t>
              </a:r>
              <a:r>
                <a:rPr lang="en-US" sz="5400" dirty="0" err="1">
                  <a:solidFill>
                    <a:srgbClr val="FFFFFF"/>
                  </a:solidFill>
                  <a:latin typeface="Anton"/>
                  <a:ea typeface="Anton"/>
                  <a:cs typeface="Anton"/>
                  <a:sym typeface="Anton"/>
                </a:rPr>
                <a:t>dữ</a:t>
              </a:r>
              <a:r>
                <a:rPr lang="en-US" sz="5400" dirty="0">
                  <a:solidFill>
                    <a:srgbClr val="FFFFFF"/>
                  </a:solidFill>
                  <a:latin typeface="Anton"/>
                  <a:ea typeface="Anton"/>
                  <a:cs typeface="Anton"/>
                  <a:sym typeface="Anton"/>
                </a:rPr>
                <a:t> </a:t>
              </a:r>
              <a:r>
                <a:rPr lang="en-US" sz="5400" dirty="0" err="1">
                  <a:solidFill>
                    <a:srgbClr val="FFFFFF"/>
                  </a:solidFill>
                  <a:latin typeface="Anton"/>
                  <a:ea typeface="Anton"/>
                  <a:cs typeface="Anton"/>
                  <a:sym typeface="Anton"/>
                </a:rPr>
                <a:t>liệu</a:t>
              </a:r>
              <a:r>
                <a:rPr lang="en-US" sz="5400" dirty="0">
                  <a:solidFill>
                    <a:srgbClr val="FFFFFF"/>
                  </a:solidFill>
                  <a:latin typeface="Anton"/>
                  <a:ea typeface="Anton"/>
                  <a:cs typeface="Anton"/>
                  <a:sym typeface="Anton"/>
                </a:rPr>
                <a:t>:</a:t>
              </a:r>
            </a:p>
          </p:txBody>
        </p:sp>
      </p:grpSp>
      <p:sp>
        <p:nvSpPr>
          <p:cNvPr id="40" name="TextBox 11">
            <a:extLst>
              <a:ext uri="{FF2B5EF4-FFF2-40B4-BE49-F238E27FC236}">
                <a16:creationId xmlns:a16="http://schemas.microsoft.com/office/drawing/2014/main" id="{79E71FA0-5DAC-43F2-4E10-C58400EDE5BB}"/>
              </a:ext>
            </a:extLst>
          </p:cNvPr>
          <p:cNvSpPr txBox="1"/>
          <p:nvPr/>
        </p:nvSpPr>
        <p:spPr>
          <a:xfrm>
            <a:off x="9106521" y="3259233"/>
            <a:ext cx="8486275" cy="42556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3289"/>
              </a:lnSpc>
              <a:spcBef>
                <a:spcPct val="0"/>
              </a:spcBef>
            </a:pP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Sử</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dụng</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ảnh</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rõ</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nét</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có</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gán</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nhãn</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chuyên</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sâu</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a:t>
            </a:r>
          </a:p>
        </p:txBody>
      </p:sp>
      <p:grpSp>
        <p:nvGrpSpPr>
          <p:cNvPr id="41" name="Group 40">
            <a:extLst>
              <a:ext uri="{FF2B5EF4-FFF2-40B4-BE49-F238E27FC236}">
                <a16:creationId xmlns:a16="http://schemas.microsoft.com/office/drawing/2014/main" id="{1008D374-B7F3-97F1-2E45-BF030ACAC604}"/>
              </a:ext>
            </a:extLst>
          </p:cNvPr>
          <p:cNvGrpSpPr/>
          <p:nvPr/>
        </p:nvGrpSpPr>
        <p:grpSpPr>
          <a:xfrm>
            <a:off x="8577596" y="3820286"/>
            <a:ext cx="10235719" cy="1246127"/>
            <a:chOff x="8610600" y="773370"/>
            <a:chExt cx="10235719" cy="1246127"/>
          </a:xfrm>
        </p:grpSpPr>
        <p:grpSp>
          <p:nvGrpSpPr>
            <p:cNvPr id="42" name="Group 41">
              <a:extLst>
                <a:ext uri="{FF2B5EF4-FFF2-40B4-BE49-F238E27FC236}">
                  <a16:creationId xmlns:a16="http://schemas.microsoft.com/office/drawing/2014/main" id="{8A45C12D-C4DA-401B-2977-C8047BBFE128}"/>
                </a:ext>
              </a:extLst>
            </p:cNvPr>
            <p:cNvGrpSpPr/>
            <p:nvPr/>
          </p:nvGrpSpPr>
          <p:grpSpPr>
            <a:xfrm>
              <a:off x="8610600" y="773370"/>
              <a:ext cx="10235719" cy="1218041"/>
              <a:chOff x="0" y="-38100"/>
              <a:chExt cx="2695827" cy="320801"/>
            </a:xfrm>
          </p:grpSpPr>
          <p:sp>
            <p:nvSpPr>
              <p:cNvPr id="44" name="Freeform 8">
                <a:extLst>
                  <a:ext uri="{FF2B5EF4-FFF2-40B4-BE49-F238E27FC236}">
                    <a16:creationId xmlns:a16="http://schemas.microsoft.com/office/drawing/2014/main" id="{95B7BDEE-0C5E-811F-743B-62F6B51807D5}"/>
                  </a:ext>
                </a:extLst>
              </p:cNvPr>
              <p:cNvSpPr/>
              <p:nvPr/>
            </p:nvSpPr>
            <p:spPr>
              <a:xfrm>
                <a:off x="0" y="0"/>
                <a:ext cx="2673209" cy="264913"/>
              </a:xfrm>
              <a:custGeom>
                <a:avLst/>
                <a:gdLst/>
                <a:ahLst/>
                <a:cxnLst/>
                <a:rect l="l" t="t" r="r" b="b"/>
                <a:pathLst>
                  <a:path w="2695827" h="282701">
                    <a:moveTo>
                      <a:pt x="0" y="0"/>
                    </a:moveTo>
                    <a:lnTo>
                      <a:pt x="2695827" y="0"/>
                    </a:lnTo>
                    <a:lnTo>
                      <a:pt x="2695827" y="282701"/>
                    </a:lnTo>
                    <a:lnTo>
                      <a:pt x="0" y="282701"/>
                    </a:lnTo>
                    <a:close/>
                  </a:path>
                </a:pathLst>
              </a:custGeom>
              <a:gradFill rotWithShape="1">
                <a:gsLst>
                  <a:gs pos="0">
                    <a:srgbClr val="365E93">
                      <a:alpha val="56000"/>
                    </a:srgbClr>
                  </a:gs>
                  <a:gs pos="100000">
                    <a:srgbClr val="AF2BA5">
                      <a:alpha val="56000"/>
                    </a:srgbClr>
                  </a:gs>
                </a:gsLst>
                <a:lin ang="0"/>
              </a:gradFill>
            </p:spPr>
            <p:txBody>
              <a:bodyPr/>
              <a:lstStyle/>
              <a:p>
                <a:endParaRPr lang="vi-VN" dirty="0"/>
              </a:p>
            </p:txBody>
          </p:sp>
          <p:sp>
            <p:nvSpPr>
              <p:cNvPr id="45" name="TextBox 9">
                <a:extLst>
                  <a:ext uri="{FF2B5EF4-FFF2-40B4-BE49-F238E27FC236}">
                    <a16:creationId xmlns:a16="http://schemas.microsoft.com/office/drawing/2014/main" id="{7C52173B-308E-A4A0-1E2C-CE6E13A601B2}"/>
                  </a:ext>
                </a:extLst>
              </p:cNvPr>
              <p:cNvSpPr txBox="1"/>
              <p:nvPr/>
            </p:nvSpPr>
            <p:spPr>
              <a:xfrm>
                <a:off x="0" y="-38100"/>
                <a:ext cx="2695827" cy="320801"/>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spcBef>
                    <a:spcPct val="0"/>
                  </a:spcBef>
                </a:pPr>
                <a:endParaRPr/>
              </a:p>
            </p:txBody>
          </p:sp>
        </p:grpSp>
        <p:sp>
          <p:nvSpPr>
            <p:cNvPr id="43" name="TextBox 10">
              <a:extLst>
                <a:ext uri="{FF2B5EF4-FFF2-40B4-BE49-F238E27FC236}">
                  <a16:creationId xmlns:a16="http://schemas.microsoft.com/office/drawing/2014/main" id="{6643A229-0A00-0FEB-F3DC-E6EE75210AED}"/>
                </a:ext>
              </a:extLst>
            </p:cNvPr>
            <p:cNvSpPr txBox="1"/>
            <p:nvPr/>
          </p:nvSpPr>
          <p:spPr>
            <a:xfrm>
              <a:off x="9143999" y="960681"/>
              <a:ext cx="9448801" cy="105881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8688"/>
                </a:lnSpc>
              </a:pPr>
              <a:r>
                <a:rPr lang="en-US" sz="5400" dirty="0" err="1">
                  <a:solidFill>
                    <a:srgbClr val="FFFFFF"/>
                  </a:solidFill>
                  <a:latin typeface="Anton"/>
                  <a:ea typeface="Anton"/>
                  <a:cs typeface="Anton"/>
                  <a:sym typeface="Anton"/>
                </a:rPr>
                <a:t>Kết</a:t>
              </a:r>
              <a:r>
                <a:rPr lang="en-US" sz="5400" dirty="0">
                  <a:solidFill>
                    <a:srgbClr val="FFFFFF"/>
                  </a:solidFill>
                  <a:latin typeface="Anton"/>
                  <a:ea typeface="Anton"/>
                  <a:cs typeface="Anton"/>
                  <a:sym typeface="Anton"/>
                </a:rPr>
                <a:t> </a:t>
              </a:r>
              <a:r>
                <a:rPr lang="en-US" sz="5400" dirty="0" err="1">
                  <a:solidFill>
                    <a:srgbClr val="FFFFFF"/>
                  </a:solidFill>
                  <a:latin typeface="Anton"/>
                  <a:ea typeface="Anton"/>
                  <a:cs typeface="Anton"/>
                  <a:sym typeface="Anton"/>
                </a:rPr>
                <a:t>hợp</a:t>
              </a:r>
              <a:r>
                <a:rPr lang="en-US" sz="5400" dirty="0">
                  <a:solidFill>
                    <a:srgbClr val="FFFFFF"/>
                  </a:solidFill>
                  <a:latin typeface="Anton"/>
                  <a:ea typeface="Anton"/>
                  <a:cs typeface="Anton"/>
                  <a:sym typeface="Anton"/>
                </a:rPr>
                <a:t> </a:t>
              </a:r>
              <a:r>
                <a:rPr lang="en-US" sz="5400" dirty="0" err="1">
                  <a:solidFill>
                    <a:srgbClr val="FFFFFF"/>
                  </a:solidFill>
                  <a:latin typeface="Anton"/>
                  <a:ea typeface="Anton"/>
                  <a:cs typeface="Anton"/>
                  <a:sym typeface="Anton"/>
                </a:rPr>
                <a:t>thông</a:t>
              </a:r>
              <a:r>
                <a:rPr lang="en-US" sz="5400" dirty="0">
                  <a:solidFill>
                    <a:srgbClr val="FFFFFF"/>
                  </a:solidFill>
                  <a:latin typeface="Anton"/>
                  <a:ea typeface="Anton"/>
                  <a:cs typeface="Anton"/>
                  <a:sym typeface="Anton"/>
                </a:rPr>
                <a:t> tin </a:t>
              </a:r>
              <a:r>
                <a:rPr lang="en-US" sz="5400" dirty="0" err="1">
                  <a:solidFill>
                    <a:srgbClr val="FFFFFF"/>
                  </a:solidFill>
                  <a:latin typeface="Anton"/>
                  <a:ea typeface="Anton"/>
                  <a:cs typeface="Anton"/>
                  <a:sym typeface="Anton"/>
                </a:rPr>
                <a:t>lâm</a:t>
              </a:r>
              <a:r>
                <a:rPr lang="en-US" sz="5400" dirty="0">
                  <a:solidFill>
                    <a:srgbClr val="FFFFFF"/>
                  </a:solidFill>
                  <a:latin typeface="Anton"/>
                  <a:ea typeface="Anton"/>
                  <a:cs typeface="Anton"/>
                  <a:sym typeface="Anton"/>
                </a:rPr>
                <a:t> </a:t>
              </a:r>
              <a:r>
                <a:rPr lang="en-US" sz="5400" dirty="0" err="1">
                  <a:solidFill>
                    <a:srgbClr val="FFFFFF"/>
                  </a:solidFill>
                  <a:latin typeface="Anton"/>
                  <a:ea typeface="Anton"/>
                  <a:cs typeface="Anton"/>
                  <a:sym typeface="Anton"/>
                </a:rPr>
                <a:t>sàng</a:t>
              </a:r>
              <a:r>
                <a:rPr lang="en-US" sz="5400" dirty="0">
                  <a:solidFill>
                    <a:srgbClr val="FFFFFF"/>
                  </a:solidFill>
                  <a:latin typeface="Anton"/>
                  <a:ea typeface="Anton"/>
                  <a:cs typeface="Anton"/>
                  <a:sym typeface="Anton"/>
                </a:rPr>
                <a:t>:</a:t>
              </a:r>
            </a:p>
          </p:txBody>
        </p:sp>
      </p:grpSp>
      <p:sp>
        <p:nvSpPr>
          <p:cNvPr id="46" name="TextBox 11">
            <a:extLst>
              <a:ext uri="{FF2B5EF4-FFF2-40B4-BE49-F238E27FC236}">
                <a16:creationId xmlns:a16="http://schemas.microsoft.com/office/drawing/2014/main" id="{C23AB3D4-9D79-9DCB-F7FE-D5554C118759}"/>
              </a:ext>
            </a:extLst>
          </p:cNvPr>
          <p:cNvSpPr txBox="1"/>
          <p:nvPr/>
        </p:nvSpPr>
        <p:spPr>
          <a:xfrm>
            <a:off x="9106520" y="5177216"/>
            <a:ext cx="8486275" cy="42556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3289"/>
              </a:lnSpc>
              <a:spcBef>
                <a:spcPct val="0"/>
              </a:spcBef>
            </a:pP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Tăng</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độ</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chính</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xác</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mô</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hình</a:t>
            </a:r>
            <a:endParaRPr lang="en-US" sz="3600" dirty="0">
              <a:solidFill>
                <a:srgbClr val="FFFFFF"/>
              </a:solidFill>
              <a:latin typeface="Times New Roman" panose="02020603050405020304" pitchFamily="18" charset="0"/>
              <a:ea typeface="Raleway"/>
              <a:cs typeface="Times New Roman" panose="02020603050405020304" pitchFamily="18" charset="0"/>
              <a:sym typeface="Raleway"/>
            </a:endParaRPr>
          </a:p>
        </p:txBody>
      </p:sp>
      <p:grpSp>
        <p:nvGrpSpPr>
          <p:cNvPr id="49" name="Group 48">
            <a:extLst>
              <a:ext uri="{FF2B5EF4-FFF2-40B4-BE49-F238E27FC236}">
                <a16:creationId xmlns:a16="http://schemas.microsoft.com/office/drawing/2014/main" id="{69A808A5-B0CB-7E12-B112-9DFAE4C2884B}"/>
              </a:ext>
            </a:extLst>
          </p:cNvPr>
          <p:cNvGrpSpPr/>
          <p:nvPr/>
        </p:nvGrpSpPr>
        <p:grpSpPr>
          <a:xfrm>
            <a:off x="8566054" y="5750484"/>
            <a:ext cx="10235719" cy="1246127"/>
            <a:chOff x="8610600" y="773370"/>
            <a:chExt cx="10235719" cy="1246127"/>
          </a:xfrm>
        </p:grpSpPr>
        <p:grpSp>
          <p:nvGrpSpPr>
            <p:cNvPr id="50" name="Group 49">
              <a:extLst>
                <a:ext uri="{FF2B5EF4-FFF2-40B4-BE49-F238E27FC236}">
                  <a16:creationId xmlns:a16="http://schemas.microsoft.com/office/drawing/2014/main" id="{70AE22E1-DAD9-FAAC-8CB7-6A9F11D17482}"/>
                </a:ext>
              </a:extLst>
            </p:cNvPr>
            <p:cNvGrpSpPr/>
            <p:nvPr/>
          </p:nvGrpSpPr>
          <p:grpSpPr>
            <a:xfrm>
              <a:off x="8610600" y="773370"/>
              <a:ext cx="10235719" cy="1218041"/>
              <a:chOff x="0" y="-38100"/>
              <a:chExt cx="2695827" cy="320801"/>
            </a:xfrm>
          </p:grpSpPr>
          <p:sp>
            <p:nvSpPr>
              <p:cNvPr id="52" name="Freeform 8">
                <a:extLst>
                  <a:ext uri="{FF2B5EF4-FFF2-40B4-BE49-F238E27FC236}">
                    <a16:creationId xmlns:a16="http://schemas.microsoft.com/office/drawing/2014/main" id="{E5DC3822-B2AA-FD94-FA1D-D1E646C6FED6}"/>
                  </a:ext>
                </a:extLst>
              </p:cNvPr>
              <p:cNvSpPr/>
              <p:nvPr/>
            </p:nvSpPr>
            <p:spPr>
              <a:xfrm>
                <a:off x="0" y="0"/>
                <a:ext cx="2673209" cy="264913"/>
              </a:xfrm>
              <a:custGeom>
                <a:avLst/>
                <a:gdLst/>
                <a:ahLst/>
                <a:cxnLst/>
                <a:rect l="l" t="t" r="r" b="b"/>
                <a:pathLst>
                  <a:path w="2695827" h="282701">
                    <a:moveTo>
                      <a:pt x="0" y="0"/>
                    </a:moveTo>
                    <a:lnTo>
                      <a:pt x="2695827" y="0"/>
                    </a:lnTo>
                    <a:lnTo>
                      <a:pt x="2695827" y="282701"/>
                    </a:lnTo>
                    <a:lnTo>
                      <a:pt x="0" y="282701"/>
                    </a:lnTo>
                    <a:close/>
                  </a:path>
                </a:pathLst>
              </a:custGeom>
              <a:gradFill rotWithShape="1">
                <a:gsLst>
                  <a:gs pos="0">
                    <a:srgbClr val="365E93">
                      <a:alpha val="56000"/>
                    </a:srgbClr>
                  </a:gs>
                  <a:gs pos="100000">
                    <a:srgbClr val="AF2BA5">
                      <a:alpha val="56000"/>
                    </a:srgbClr>
                  </a:gs>
                </a:gsLst>
                <a:lin ang="0"/>
              </a:gradFill>
            </p:spPr>
            <p:txBody>
              <a:bodyPr/>
              <a:lstStyle/>
              <a:p>
                <a:endParaRPr lang="vi-VN" dirty="0"/>
              </a:p>
            </p:txBody>
          </p:sp>
          <p:sp>
            <p:nvSpPr>
              <p:cNvPr id="53" name="TextBox 9">
                <a:extLst>
                  <a:ext uri="{FF2B5EF4-FFF2-40B4-BE49-F238E27FC236}">
                    <a16:creationId xmlns:a16="http://schemas.microsoft.com/office/drawing/2014/main" id="{5482FE32-D5D6-45E1-8E68-E7C99505B899}"/>
                  </a:ext>
                </a:extLst>
              </p:cNvPr>
              <p:cNvSpPr txBox="1"/>
              <p:nvPr/>
            </p:nvSpPr>
            <p:spPr>
              <a:xfrm>
                <a:off x="0" y="-38100"/>
                <a:ext cx="2695827" cy="320801"/>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spcBef>
                    <a:spcPct val="0"/>
                  </a:spcBef>
                </a:pPr>
                <a:endParaRPr/>
              </a:p>
            </p:txBody>
          </p:sp>
        </p:grpSp>
        <p:sp>
          <p:nvSpPr>
            <p:cNvPr id="51" name="TextBox 10">
              <a:extLst>
                <a:ext uri="{FF2B5EF4-FFF2-40B4-BE49-F238E27FC236}">
                  <a16:creationId xmlns:a16="http://schemas.microsoft.com/office/drawing/2014/main" id="{D4441269-9092-F0F4-F668-9495DBDDF66C}"/>
                </a:ext>
              </a:extLst>
            </p:cNvPr>
            <p:cNvSpPr txBox="1"/>
            <p:nvPr/>
          </p:nvSpPr>
          <p:spPr>
            <a:xfrm>
              <a:off x="9143999" y="960681"/>
              <a:ext cx="9448801" cy="105881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8688"/>
                </a:lnSpc>
              </a:pPr>
              <a:r>
                <a:rPr lang="en-US" sz="5400" dirty="0" err="1">
                  <a:solidFill>
                    <a:srgbClr val="FFFFFF"/>
                  </a:solidFill>
                  <a:latin typeface="Anton"/>
                  <a:ea typeface="Anton"/>
                  <a:cs typeface="Anton"/>
                  <a:sym typeface="Anton"/>
                </a:rPr>
                <a:t>Tích</a:t>
              </a:r>
              <a:r>
                <a:rPr lang="en-US" sz="5400" dirty="0">
                  <a:solidFill>
                    <a:srgbClr val="FFFFFF"/>
                  </a:solidFill>
                  <a:latin typeface="Anton"/>
                  <a:ea typeface="Anton"/>
                  <a:cs typeface="Anton"/>
                  <a:sym typeface="Anton"/>
                </a:rPr>
                <a:t> </a:t>
              </a:r>
              <a:r>
                <a:rPr lang="en-US" sz="5400" dirty="0" err="1">
                  <a:solidFill>
                    <a:srgbClr val="FFFFFF"/>
                  </a:solidFill>
                  <a:latin typeface="Anton"/>
                  <a:ea typeface="Anton"/>
                  <a:cs typeface="Anton"/>
                  <a:sym typeface="Anton"/>
                </a:rPr>
                <a:t>hợp</a:t>
              </a:r>
              <a:r>
                <a:rPr lang="en-US" sz="5400" dirty="0">
                  <a:solidFill>
                    <a:srgbClr val="FFFFFF"/>
                  </a:solidFill>
                  <a:latin typeface="Anton"/>
                  <a:ea typeface="Anton"/>
                  <a:cs typeface="Anton"/>
                  <a:sym typeface="Anton"/>
                </a:rPr>
                <a:t> </a:t>
              </a:r>
              <a:r>
                <a:rPr lang="en-US" sz="5400" dirty="0" err="1">
                  <a:solidFill>
                    <a:srgbClr val="FFFFFF"/>
                  </a:solidFill>
                  <a:latin typeface="Anton"/>
                  <a:ea typeface="Anton"/>
                  <a:cs typeface="Anton"/>
                  <a:sym typeface="Anton"/>
                </a:rPr>
                <a:t>thực</a:t>
              </a:r>
              <a:r>
                <a:rPr lang="en-US" sz="5400" dirty="0">
                  <a:solidFill>
                    <a:srgbClr val="FFFFFF"/>
                  </a:solidFill>
                  <a:latin typeface="Anton"/>
                  <a:ea typeface="Anton"/>
                  <a:cs typeface="Anton"/>
                  <a:sym typeface="Anton"/>
                </a:rPr>
                <a:t> </a:t>
              </a:r>
              <a:r>
                <a:rPr lang="en-US" sz="5400" dirty="0" err="1">
                  <a:solidFill>
                    <a:srgbClr val="FFFFFF"/>
                  </a:solidFill>
                  <a:latin typeface="Anton"/>
                  <a:ea typeface="Anton"/>
                  <a:cs typeface="Anton"/>
                  <a:sym typeface="Anton"/>
                </a:rPr>
                <a:t>tế</a:t>
              </a:r>
              <a:r>
                <a:rPr lang="en-US" sz="5400" dirty="0">
                  <a:solidFill>
                    <a:srgbClr val="FFFFFF"/>
                  </a:solidFill>
                  <a:latin typeface="Anton"/>
                  <a:ea typeface="Anton"/>
                  <a:cs typeface="Anton"/>
                  <a:sym typeface="Anton"/>
                </a:rPr>
                <a:t>:</a:t>
              </a:r>
            </a:p>
          </p:txBody>
        </p:sp>
      </p:grpSp>
      <p:sp>
        <p:nvSpPr>
          <p:cNvPr id="54" name="TextBox 11">
            <a:extLst>
              <a:ext uri="{FF2B5EF4-FFF2-40B4-BE49-F238E27FC236}">
                <a16:creationId xmlns:a16="http://schemas.microsoft.com/office/drawing/2014/main" id="{BF8826AB-164D-782E-B121-5BA263313D91}"/>
              </a:ext>
            </a:extLst>
          </p:cNvPr>
          <p:cNvSpPr txBox="1"/>
          <p:nvPr/>
        </p:nvSpPr>
        <p:spPr>
          <a:xfrm>
            <a:off x="9111911" y="7139254"/>
            <a:ext cx="9144003" cy="84875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3289"/>
              </a:lnSpc>
              <a:spcBef>
                <a:spcPct val="0"/>
              </a:spcBef>
            </a:pP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Đưa</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mô</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hình</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vào</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hệ</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thống</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hỗ</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trợ</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bác</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sĩ</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br>
              <a:rPr lang="en-US" sz="3600" dirty="0">
                <a:solidFill>
                  <a:srgbClr val="FFFFFF"/>
                </a:solidFill>
                <a:latin typeface="Times New Roman" panose="02020603050405020304" pitchFamily="18" charset="0"/>
                <a:ea typeface="Raleway"/>
                <a:cs typeface="Times New Roman" panose="02020603050405020304" pitchFamily="18" charset="0"/>
                <a:sym typeface="Raleway"/>
              </a:rPr>
            </a:b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quản</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lý</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chẩn</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đoán</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a:t>
            </a:r>
          </a:p>
        </p:txBody>
      </p:sp>
      <p:grpSp>
        <p:nvGrpSpPr>
          <p:cNvPr id="55" name="Group 54">
            <a:extLst>
              <a:ext uri="{FF2B5EF4-FFF2-40B4-BE49-F238E27FC236}">
                <a16:creationId xmlns:a16="http://schemas.microsoft.com/office/drawing/2014/main" id="{364B6F7E-643C-6651-8E23-B71ABC37B7C5}"/>
              </a:ext>
            </a:extLst>
          </p:cNvPr>
          <p:cNvGrpSpPr/>
          <p:nvPr/>
        </p:nvGrpSpPr>
        <p:grpSpPr>
          <a:xfrm>
            <a:off x="8566052" y="8130655"/>
            <a:ext cx="10235719" cy="1246127"/>
            <a:chOff x="8610600" y="773370"/>
            <a:chExt cx="10235719" cy="1246127"/>
          </a:xfrm>
        </p:grpSpPr>
        <p:grpSp>
          <p:nvGrpSpPr>
            <p:cNvPr id="56" name="Group 55">
              <a:extLst>
                <a:ext uri="{FF2B5EF4-FFF2-40B4-BE49-F238E27FC236}">
                  <a16:creationId xmlns:a16="http://schemas.microsoft.com/office/drawing/2014/main" id="{DDDA6DC8-A0E7-75C0-8C9A-48B9E0F0252E}"/>
                </a:ext>
              </a:extLst>
            </p:cNvPr>
            <p:cNvGrpSpPr/>
            <p:nvPr/>
          </p:nvGrpSpPr>
          <p:grpSpPr>
            <a:xfrm>
              <a:off x="8610600" y="773370"/>
              <a:ext cx="10235719" cy="1218041"/>
              <a:chOff x="0" y="-38100"/>
              <a:chExt cx="2695827" cy="320801"/>
            </a:xfrm>
          </p:grpSpPr>
          <p:sp>
            <p:nvSpPr>
              <p:cNvPr id="58" name="Freeform 8">
                <a:extLst>
                  <a:ext uri="{FF2B5EF4-FFF2-40B4-BE49-F238E27FC236}">
                    <a16:creationId xmlns:a16="http://schemas.microsoft.com/office/drawing/2014/main" id="{9D68CE33-04AA-EBE0-1611-2A96AEB1E7CF}"/>
                  </a:ext>
                </a:extLst>
              </p:cNvPr>
              <p:cNvSpPr/>
              <p:nvPr/>
            </p:nvSpPr>
            <p:spPr>
              <a:xfrm>
                <a:off x="0" y="0"/>
                <a:ext cx="2673209" cy="264913"/>
              </a:xfrm>
              <a:custGeom>
                <a:avLst/>
                <a:gdLst/>
                <a:ahLst/>
                <a:cxnLst/>
                <a:rect l="l" t="t" r="r" b="b"/>
                <a:pathLst>
                  <a:path w="2695827" h="282701">
                    <a:moveTo>
                      <a:pt x="0" y="0"/>
                    </a:moveTo>
                    <a:lnTo>
                      <a:pt x="2695827" y="0"/>
                    </a:lnTo>
                    <a:lnTo>
                      <a:pt x="2695827" y="282701"/>
                    </a:lnTo>
                    <a:lnTo>
                      <a:pt x="0" y="282701"/>
                    </a:lnTo>
                    <a:close/>
                  </a:path>
                </a:pathLst>
              </a:custGeom>
              <a:gradFill rotWithShape="1">
                <a:gsLst>
                  <a:gs pos="0">
                    <a:srgbClr val="365E93">
                      <a:alpha val="56000"/>
                    </a:srgbClr>
                  </a:gs>
                  <a:gs pos="100000">
                    <a:srgbClr val="AF2BA5">
                      <a:alpha val="56000"/>
                    </a:srgbClr>
                  </a:gs>
                </a:gsLst>
                <a:lin ang="0"/>
              </a:gradFill>
            </p:spPr>
            <p:txBody>
              <a:bodyPr/>
              <a:lstStyle/>
              <a:p>
                <a:endParaRPr lang="vi-VN" dirty="0"/>
              </a:p>
            </p:txBody>
          </p:sp>
          <p:sp>
            <p:nvSpPr>
              <p:cNvPr id="59" name="TextBox 9">
                <a:extLst>
                  <a:ext uri="{FF2B5EF4-FFF2-40B4-BE49-F238E27FC236}">
                    <a16:creationId xmlns:a16="http://schemas.microsoft.com/office/drawing/2014/main" id="{DDE0A127-7AFF-D021-097B-A3737431F0F6}"/>
                  </a:ext>
                </a:extLst>
              </p:cNvPr>
              <p:cNvSpPr txBox="1"/>
              <p:nvPr/>
            </p:nvSpPr>
            <p:spPr>
              <a:xfrm>
                <a:off x="0" y="-38100"/>
                <a:ext cx="2695827" cy="320801"/>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spcBef>
                    <a:spcPct val="0"/>
                  </a:spcBef>
                </a:pPr>
                <a:endParaRPr/>
              </a:p>
            </p:txBody>
          </p:sp>
        </p:grpSp>
        <p:sp>
          <p:nvSpPr>
            <p:cNvPr id="57" name="TextBox 10">
              <a:extLst>
                <a:ext uri="{FF2B5EF4-FFF2-40B4-BE49-F238E27FC236}">
                  <a16:creationId xmlns:a16="http://schemas.microsoft.com/office/drawing/2014/main" id="{721986A9-7A6D-6C0C-D811-0F539E9373AE}"/>
                </a:ext>
              </a:extLst>
            </p:cNvPr>
            <p:cNvSpPr txBox="1"/>
            <p:nvPr/>
          </p:nvSpPr>
          <p:spPr>
            <a:xfrm>
              <a:off x="9143999" y="960681"/>
              <a:ext cx="9448801" cy="105881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8688"/>
                </a:lnSpc>
              </a:pPr>
              <a:r>
                <a:rPr lang="en-US" sz="5400" dirty="0" err="1">
                  <a:solidFill>
                    <a:srgbClr val="FFFFFF"/>
                  </a:solidFill>
                  <a:latin typeface="Anton"/>
                  <a:ea typeface="Anton"/>
                  <a:cs typeface="Anton"/>
                  <a:sym typeface="Anton"/>
                </a:rPr>
                <a:t>Phát</a:t>
              </a:r>
              <a:r>
                <a:rPr lang="en-US" sz="5400" dirty="0">
                  <a:solidFill>
                    <a:srgbClr val="FFFFFF"/>
                  </a:solidFill>
                  <a:latin typeface="Anton"/>
                  <a:ea typeface="Anton"/>
                  <a:cs typeface="Anton"/>
                  <a:sym typeface="Anton"/>
                </a:rPr>
                <a:t> </a:t>
              </a:r>
              <a:r>
                <a:rPr lang="en-US" sz="5400" dirty="0" err="1">
                  <a:solidFill>
                    <a:srgbClr val="FFFFFF"/>
                  </a:solidFill>
                  <a:latin typeface="Anton"/>
                  <a:ea typeface="Anton"/>
                  <a:cs typeface="Anton"/>
                  <a:sym typeface="Anton"/>
                </a:rPr>
                <a:t>triển</a:t>
              </a:r>
              <a:r>
                <a:rPr lang="en-US" sz="5400" dirty="0">
                  <a:solidFill>
                    <a:srgbClr val="FFFFFF"/>
                  </a:solidFill>
                  <a:latin typeface="Anton"/>
                  <a:ea typeface="Anton"/>
                  <a:cs typeface="Anton"/>
                  <a:sym typeface="Anton"/>
                </a:rPr>
                <a:t> sang </a:t>
              </a:r>
              <a:r>
                <a:rPr lang="en-US" sz="5400" dirty="0" err="1">
                  <a:solidFill>
                    <a:srgbClr val="FFFFFF"/>
                  </a:solidFill>
                  <a:latin typeface="Anton"/>
                  <a:ea typeface="Anton"/>
                  <a:cs typeface="Anton"/>
                  <a:sym typeface="Anton"/>
                </a:rPr>
                <a:t>lĩnh</a:t>
              </a:r>
              <a:r>
                <a:rPr lang="en-US" sz="5400" dirty="0">
                  <a:solidFill>
                    <a:srgbClr val="FFFFFF"/>
                  </a:solidFill>
                  <a:latin typeface="Anton"/>
                  <a:ea typeface="Anton"/>
                  <a:cs typeface="Anton"/>
                  <a:sym typeface="Anton"/>
                </a:rPr>
                <a:t> </a:t>
              </a:r>
              <a:r>
                <a:rPr lang="en-US" sz="5400" dirty="0" err="1">
                  <a:solidFill>
                    <a:srgbClr val="FFFFFF"/>
                  </a:solidFill>
                  <a:latin typeface="Anton"/>
                  <a:ea typeface="Anton"/>
                  <a:cs typeface="Anton"/>
                  <a:sym typeface="Anton"/>
                </a:rPr>
                <a:t>vực</a:t>
              </a:r>
              <a:r>
                <a:rPr lang="en-US" sz="5400" dirty="0">
                  <a:solidFill>
                    <a:srgbClr val="FFFFFF"/>
                  </a:solidFill>
                  <a:latin typeface="Anton"/>
                  <a:ea typeface="Anton"/>
                  <a:cs typeface="Anton"/>
                  <a:sym typeface="Anton"/>
                </a:rPr>
                <a:t> </a:t>
              </a:r>
              <a:r>
                <a:rPr lang="en-US" sz="5400" dirty="0" err="1">
                  <a:solidFill>
                    <a:srgbClr val="FFFFFF"/>
                  </a:solidFill>
                  <a:latin typeface="Anton"/>
                  <a:ea typeface="Anton"/>
                  <a:cs typeface="Anton"/>
                  <a:sym typeface="Anton"/>
                </a:rPr>
                <a:t>khác</a:t>
              </a:r>
              <a:r>
                <a:rPr lang="en-US" sz="5400" dirty="0">
                  <a:solidFill>
                    <a:srgbClr val="FFFFFF"/>
                  </a:solidFill>
                  <a:latin typeface="Anton"/>
                  <a:ea typeface="Anton"/>
                  <a:cs typeface="Anton"/>
                  <a:sym typeface="Anton"/>
                </a:rPr>
                <a:t>:</a:t>
              </a:r>
            </a:p>
          </p:txBody>
        </p:sp>
      </p:grpSp>
      <p:sp>
        <p:nvSpPr>
          <p:cNvPr id="60" name="TextBox 11">
            <a:extLst>
              <a:ext uri="{FF2B5EF4-FFF2-40B4-BE49-F238E27FC236}">
                <a16:creationId xmlns:a16="http://schemas.microsoft.com/office/drawing/2014/main" id="{5067275E-098A-9FB0-6545-9B9EB5D3CD1C}"/>
              </a:ext>
            </a:extLst>
          </p:cNvPr>
          <p:cNvSpPr txBox="1"/>
          <p:nvPr/>
        </p:nvSpPr>
        <p:spPr>
          <a:xfrm>
            <a:off x="9106520" y="9435078"/>
            <a:ext cx="9144003" cy="42556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3289"/>
              </a:lnSpc>
              <a:spcBef>
                <a:spcPct val="0"/>
              </a:spcBef>
            </a:pP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Ứng</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dụng</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cho</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các</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bệnh</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lý</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 y khoa </a:t>
            </a:r>
            <a:r>
              <a:rPr lang="en-US" sz="3600" dirty="0" err="1">
                <a:solidFill>
                  <a:srgbClr val="FFFFFF"/>
                </a:solidFill>
                <a:latin typeface="Times New Roman" panose="02020603050405020304" pitchFamily="18" charset="0"/>
                <a:ea typeface="Raleway"/>
                <a:cs typeface="Times New Roman" panose="02020603050405020304" pitchFamily="18" charset="0"/>
                <a:sym typeface="Raleway"/>
              </a:rPr>
              <a:t>khác</a:t>
            </a:r>
            <a:r>
              <a:rPr lang="en-US" sz="3600" dirty="0">
                <a:solidFill>
                  <a:srgbClr val="FFFFFF"/>
                </a:solidFill>
                <a:latin typeface="Times New Roman" panose="02020603050405020304" pitchFamily="18" charset="0"/>
                <a:ea typeface="Raleway"/>
                <a:cs typeface="Times New Roman" panose="02020603050405020304" pitchFamily="18" charset="0"/>
                <a:sym typeface="Raleway"/>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3"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fill="hold"/>
                                        <p:tgtEl>
                                          <p:spTgt spid="35"/>
                                        </p:tgtEl>
                                        <p:attrNameLst>
                                          <p:attrName>ppt_x</p:attrName>
                                        </p:attrNameLst>
                                      </p:cBhvr>
                                      <p:tavLst>
                                        <p:tav tm="0">
                                          <p:val>
                                            <p:strVal val="1+#ppt_w/2"/>
                                          </p:val>
                                        </p:tav>
                                        <p:tav tm="100000">
                                          <p:val>
                                            <p:strVal val="#ppt_x"/>
                                          </p:val>
                                        </p:tav>
                                      </p:tavLst>
                                    </p:anim>
                                    <p:anim calcmode="lin" valueType="num">
                                      <p:cBhvr additive="base">
                                        <p:cTn id="22" dur="5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1+#ppt_w/2"/>
                                          </p:val>
                                        </p:tav>
                                        <p:tav tm="100000">
                                          <p:val>
                                            <p:strVal val="#ppt_x"/>
                                          </p:val>
                                        </p:tav>
                                      </p:tavLst>
                                    </p:anim>
                                    <p:anim calcmode="lin" valueType="num">
                                      <p:cBhvr additive="base">
                                        <p:cTn id="28"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6"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500" fill="hold"/>
                                        <p:tgtEl>
                                          <p:spTgt spid="49"/>
                                        </p:tgtEl>
                                        <p:attrNameLst>
                                          <p:attrName>ppt_x</p:attrName>
                                        </p:attrNameLst>
                                      </p:cBhvr>
                                      <p:tavLst>
                                        <p:tav tm="0">
                                          <p:val>
                                            <p:strVal val="1+#ppt_w/2"/>
                                          </p:val>
                                        </p:tav>
                                        <p:tav tm="100000">
                                          <p:val>
                                            <p:strVal val="#ppt_x"/>
                                          </p:val>
                                        </p:tav>
                                      </p:tavLst>
                                    </p:anim>
                                    <p:anim calcmode="lin" valueType="num">
                                      <p:cBhvr additive="base">
                                        <p:cTn id="3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anim calcmode="lin" valueType="num">
                                      <p:cBhvr additive="base">
                                        <p:cTn id="39" dur="500" fill="hold"/>
                                        <p:tgtEl>
                                          <p:spTgt spid="55"/>
                                        </p:tgtEl>
                                        <p:attrNameLst>
                                          <p:attrName>ppt_x</p:attrName>
                                        </p:attrNameLst>
                                      </p:cBhvr>
                                      <p:tavLst>
                                        <p:tav tm="0">
                                          <p:val>
                                            <p:strVal val="#ppt_x"/>
                                          </p:val>
                                        </p:tav>
                                        <p:tav tm="100000">
                                          <p:val>
                                            <p:strVal val="#ppt_x"/>
                                          </p:val>
                                        </p:tav>
                                      </p:tavLst>
                                    </p:anim>
                                    <p:anim calcmode="lin" valueType="num">
                                      <p:cBhvr additive="base">
                                        <p:cTn id="40"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1" restart="whenNotActive" fill="hold" evtFilter="cancelBubble" nodeType="interactiveSeq">
                <p:stCondLst>
                  <p:cond evt="onClick" delay="0">
                    <p:tgtEl>
                      <p:spTgt spid="34"/>
                    </p:tgtEl>
                  </p:cond>
                </p:stCondLst>
                <p:endSync evt="end" delay="0">
                  <p:rtn val="all"/>
                </p:endSync>
                <p:childTnLst>
                  <p:par>
                    <p:cTn id="42" fill="hold">
                      <p:stCondLst>
                        <p:cond delay="0"/>
                      </p:stCondLst>
                      <p:childTnLst>
                        <p:par>
                          <p:cTn id="43" fill="hold">
                            <p:stCondLst>
                              <p:cond delay="0"/>
                            </p:stCondLst>
                            <p:childTnLst>
                              <p:par>
                                <p:cTn id="44" presetID="31" presetClass="entr" presetSubtype="0"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p:cTn id="46" dur="1000" fill="hold"/>
                                        <p:tgtEl>
                                          <p:spTgt spid="30"/>
                                        </p:tgtEl>
                                        <p:attrNameLst>
                                          <p:attrName>ppt_w</p:attrName>
                                        </p:attrNameLst>
                                      </p:cBhvr>
                                      <p:tavLst>
                                        <p:tav tm="0">
                                          <p:val>
                                            <p:fltVal val="0"/>
                                          </p:val>
                                        </p:tav>
                                        <p:tav tm="100000">
                                          <p:val>
                                            <p:strVal val="#ppt_w"/>
                                          </p:val>
                                        </p:tav>
                                      </p:tavLst>
                                    </p:anim>
                                    <p:anim calcmode="lin" valueType="num">
                                      <p:cBhvr>
                                        <p:cTn id="47" dur="1000" fill="hold"/>
                                        <p:tgtEl>
                                          <p:spTgt spid="30"/>
                                        </p:tgtEl>
                                        <p:attrNameLst>
                                          <p:attrName>ppt_h</p:attrName>
                                        </p:attrNameLst>
                                      </p:cBhvr>
                                      <p:tavLst>
                                        <p:tav tm="0">
                                          <p:val>
                                            <p:fltVal val="0"/>
                                          </p:val>
                                        </p:tav>
                                        <p:tav tm="100000">
                                          <p:val>
                                            <p:strVal val="#ppt_h"/>
                                          </p:val>
                                        </p:tav>
                                      </p:tavLst>
                                    </p:anim>
                                    <p:anim calcmode="lin" valueType="num">
                                      <p:cBhvr>
                                        <p:cTn id="48" dur="1000" fill="hold"/>
                                        <p:tgtEl>
                                          <p:spTgt spid="30"/>
                                        </p:tgtEl>
                                        <p:attrNameLst>
                                          <p:attrName>style.rotation</p:attrName>
                                        </p:attrNameLst>
                                      </p:cBhvr>
                                      <p:tavLst>
                                        <p:tav tm="0">
                                          <p:val>
                                            <p:fltVal val="90"/>
                                          </p:val>
                                        </p:tav>
                                        <p:tav tm="100000">
                                          <p:val>
                                            <p:fltVal val="0"/>
                                          </p:val>
                                        </p:tav>
                                      </p:tavLst>
                                    </p:anim>
                                    <p:animEffect transition="in" filter="fade">
                                      <p:cBhvr>
                                        <p:cTn id="49" dur="1000"/>
                                        <p:tgtEl>
                                          <p:spTgt spid="30"/>
                                        </p:tgtEl>
                                      </p:cBhvr>
                                    </p:animEffect>
                                  </p:childTnLst>
                                </p:cTn>
                              </p:par>
                            </p:childTnLst>
                          </p:cTn>
                        </p:par>
                      </p:childTnLst>
                    </p:cTn>
                  </p:par>
                </p:childTnLst>
              </p:cTn>
              <p:nextCondLst>
                <p:cond evt="onClick" delay="0">
                  <p:tgtEl>
                    <p:spTgt spid="34"/>
                  </p:tgtEl>
                </p:cond>
              </p:nextCondLst>
            </p:seq>
            <p:seq concurrent="1" nextAc="seek">
              <p:cTn id="50" restart="whenNotActive" fill="hold" evtFilter="cancelBubble" nodeType="interactiveSeq">
                <p:stCondLst>
                  <p:cond evt="onClick" delay="0">
                    <p:tgtEl>
                      <p:spTgt spid="35"/>
                    </p:tgtEl>
                  </p:cond>
                </p:stCondLst>
                <p:endSync evt="end" delay="0">
                  <p:rtn val="all"/>
                </p:endSync>
                <p:childTnLst>
                  <p:par>
                    <p:cTn id="51" fill="hold">
                      <p:stCondLst>
                        <p:cond delay="0"/>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p:cTn id="55" dur="1000" fill="hold"/>
                                        <p:tgtEl>
                                          <p:spTgt spid="40"/>
                                        </p:tgtEl>
                                        <p:attrNameLst>
                                          <p:attrName>ppt_w</p:attrName>
                                        </p:attrNameLst>
                                      </p:cBhvr>
                                      <p:tavLst>
                                        <p:tav tm="0">
                                          <p:val>
                                            <p:fltVal val="0"/>
                                          </p:val>
                                        </p:tav>
                                        <p:tav tm="100000">
                                          <p:val>
                                            <p:strVal val="#ppt_w"/>
                                          </p:val>
                                        </p:tav>
                                      </p:tavLst>
                                    </p:anim>
                                    <p:anim calcmode="lin" valueType="num">
                                      <p:cBhvr>
                                        <p:cTn id="56" dur="1000" fill="hold"/>
                                        <p:tgtEl>
                                          <p:spTgt spid="40"/>
                                        </p:tgtEl>
                                        <p:attrNameLst>
                                          <p:attrName>ppt_h</p:attrName>
                                        </p:attrNameLst>
                                      </p:cBhvr>
                                      <p:tavLst>
                                        <p:tav tm="0">
                                          <p:val>
                                            <p:fltVal val="0"/>
                                          </p:val>
                                        </p:tav>
                                        <p:tav tm="100000">
                                          <p:val>
                                            <p:strVal val="#ppt_h"/>
                                          </p:val>
                                        </p:tav>
                                      </p:tavLst>
                                    </p:anim>
                                    <p:anim calcmode="lin" valueType="num">
                                      <p:cBhvr>
                                        <p:cTn id="57" dur="1000" fill="hold"/>
                                        <p:tgtEl>
                                          <p:spTgt spid="40"/>
                                        </p:tgtEl>
                                        <p:attrNameLst>
                                          <p:attrName>style.rotation</p:attrName>
                                        </p:attrNameLst>
                                      </p:cBhvr>
                                      <p:tavLst>
                                        <p:tav tm="0">
                                          <p:val>
                                            <p:fltVal val="90"/>
                                          </p:val>
                                        </p:tav>
                                        <p:tav tm="100000">
                                          <p:val>
                                            <p:fltVal val="0"/>
                                          </p:val>
                                        </p:tav>
                                      </p:tavLst>
                                    </p:anim>
                                    <p:animEffect transition="in" filter="fade">
                                      <p:cBhvr>
                                        <p:cTn id="58" dur="1000"/>
                                        <p:tgtEl>
                                          <p:spTgt spid="40"/>
                                        </p:tgtEl>
                                      </p:cBhvr>
                                    </p:animEffect>
                                  </p:childTnLst>
                                </p:cTn>
                              </p:par>
                            </p:childTnLst>
                          </p:cTn>
                        </p:par>
                      </p:childTnLst>
                    </p:cTn>
                  </p:par>
                </p:childTnLst>
              </p:cTn>
              <p:nextCondLst>
                <p:cond evt="onClick" delay="0">
                  <p:tgtEl>
                    <p:spTgt spid="35"/>
                  </p:tgtEl>
                </p:cond>
              </p:nextCondLst>
            </p:seq>
            <p:seq concurrent="1" nextAc="seek">
              <p:cTn id="59" restart="whenNotActive" fill="hold" evtFilter="cancelBubble" nodeType="interactiveSeq">
                <p:stCondLst>
                  <p:cond evt="onClick" delay="0">
                    <p:tgtEl>
                      <p:spTgt spid="41"/>
                    </p:tgtEl>
                  </p:cond>
                </p:stCondLst>
                <p:endSync evt="end" delay="0">
                  <p:rtn val="all"/>
                </p:endSync>
                <p:childTnLst>
                  <p:par>
                    <p:cTn id="60" fill="hold">
                      <p:stCondLst>
                        <p:cond delay="0"/>
                      </p:stCondLst>
                      <p:childTnLst>
                        <p:par>
                          <p:cTn id="61" fill="hold">
                            <p:stCondLst>
                              <p:cond delay="0"/>
                            </p:stCondLst>
                            <p:childTnLst>
                              <p:par>
                                <p:cTn id="62" presetID="14" presetClass="entr" presetSubtype="10" fill="hold" grpId="0" nodeType="click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randombar(horizontal)">
                                      <p:cBhvr>
                                        <p:cTn id="64" dur="500"/>
                                        <p:tgtEl>
                                          <p:spTgt spid="46"/>
                                        </p:tgtEl>
                                      </p:cBhvr>
                                    </p:animEffect>
                                  </p:childTnLst>
                                </p:cTn>
                              </p:par>
                            </p:childTnLst>
                          </p:cTn>
                        </p:par>
                      </p:childTnLst>
                    </p:cTn>
                  </p:par>
                </p:childTnLst>
              </p:cTn>
              <p:nextCondLst>
                <p:cond evt="onClick" delay="0">
                  <p:tgtEl>
                    <p:spTgt spid="41"/>
                  </p:tgtEl>
                </p:cond>
              </p:nextCondLst>
            </p:seq>
            <p:seq concurrent="1" nextAc="seek">
              <p:cTn id="65" restart="whenNotActive" fill="hold" evtFilter="cancelBubble" nodeType="interactiveSeq">
                <p:stCondLst>
                  <p:cond evt="onClick" delay="0">
                    <p:tgtEl>
                      <p:spTgt spid="49"/>
                    </p:tgtEl>
                  </p:cond>
                </p:stCondLst>
                <p:endSync evt="end" delay="0">
                  <p:rtn val="all"/>
                </p:endSync>
                <p:childTnLst>
                  <p:par>
                    <p:cTn id="66" fill="hold">
                      <p:stCondLst>
                        <p:cond delay="0"/>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randombar(horizontal)">
                                      <p:cBhvr>
                                        <p:cTn id="70" dur="500"/>
                                        <p:tgtEl>
                                          <p:spTgt spid="54"/>
                                        </p:tgtEl>
                                      </p:cBhvr>
                                    </p:animEffect>
                                  </p:childTnLst>
                                </p:cTn>
                              </p:par>
                            </p:childTnLst>
                          </p:cTn>
                        </p:par>
                      </p:childTnLst>
                    </p:cTn>
                  </p:par>
                </p:childTnLst>
              </p:cTn>
              <p:nextCondLst>
                <p:cond evt="onClick" delay="0">
                  <p:tgtEl>
                    <p:spTgt spid="49"/>
                  </p:tgtEl>
                </p:cond>
              </p:nextCondLst>
            </p:seq>
            <p:seq concurrent="1" nextAc="seek">
              <p:cTn id="71" restart="whenNotActive" fill="hold" evtFilter="cancelBubble" nodeType="interactiveSeq">
                <p:stCondLst>
                  <p:cond evt="onClick" delay="0">
                    <p:tgtEl>
                      <p:spTgt spid="55"/>
                    </p:tgtEl>
                  </p:cond>
                </p:stCondLst>
                <p:endSync evt="end" delay="0">
                  <p:rtn val="all"/>
                </p:endSync>
                <p:childTnLst>
                  <p:par>
                    <p:cTn id="72" fill="hold">
                      <p:stCondLst>
                        <p:cond delay="0"/>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randombar(horizontal)">
                                      <p:cBhvr>
                                        <p:cTn id="76" dur="500"/>
                                        <p:tgtEl>
                                          <p:spTgt spid="60"/>
                                        </p:tgtEl>
                                      </p:cBhvr>
                                    </p:animEffect>
                                  </p:childTnLst>
                                </p:cTn>
                              </p:par>
                            </p:childTnLst>
                          </p:cTn>
                        </p:par>
                      </p:childTnLst>
                    </p:cTn>
                  </p:par>
                </p:childTnLst>
              </p:cTn>
              <p:nextCondLst>
                <p:cond evt="onClick" delay="0">
                  <p:tgtEl>
                    <p:spTgt spid="55"/>
                  </p:tgtEl>
                </p:cond>
              </p:nextCondLst>
            </p:seq>
          </p:childTnLst>
        </p:cTn>
      </p:par>
    </p:tnLst>
    <p:bldLst>
      <p:bldP spid="7" grpId="0"/>
      <p:bldP spid="30" grpId="0"/>
      <p:bldP spid="40" grpId="0"/>
      <p:bldP spid="46" grpId="0"/>
      <p:bldP spid="54" grpId="0"/>
      <p:bldP spid="60"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a:grpSpLocks noChangeAspect="1"/>
          </p:cNvGrpSpPr>
          <p:nvPr/>
        </p:nvGrpSpPr>
        <p:grpSpPr>
          <a:xfrm>
            <a:off x="1600200" y="1658328"/>
            <a:ext cx="3969987" cy="7855302"/>
            <a:chOff x="0" y="0"/>
            <a:chExt cx="2620010" cy="5184140"/>
          </a:xfrm>
        </p:grpSpPr>
        <p:sp>
          <p:nvSpPr>
            <p:cNvPr id="5" name="Freeform 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gradFill rotWithShape="1">
              <a:gsLst>
                <a:gs pos="0">
                  <a:srgbClr val="050D18">
                    <a:alpha val="100000"/>
                  </a:srgbClr>
                </a:gs>
                <a:gs pos="100000">
                  <a:srgbClr val="380935">
                    <a:alpha val="100000"/>
                  </a:srgbClr>
                </a:gs>
              </a:gsLst>
              <a:lin ang="0"/>
            </a:gradFill>
          </p:spPr>
        </p:sp>
        <p:sp>
          <p:nvSpPr>
            <p:cNvPr id="6" name="Freeform 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40207" r="-85050"/>
              </a:stretch>
            </a:blipFill>
          </p:spPr>
        </p:sp>
        <p:sp>
          <p:nvSpPr>
            <p:cNvPr id="7" name="Freeform 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8" name="Freeform 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9" name="Freeform 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10" name="Freeform 1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11" name="Freeform 1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12" name="Freeform 1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13" name="Freeform 1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id="28" name="TextBox 28"/>
          <p:cNvSpPr txBox="1"/>
          <p:nvPr/>
        </p:nvSpPr>
        <p:spPr>
          <a:xfrm>
            <a:off x="6089914" y="337948"/>
            <a:ext cx="6108171" cy="1115690"/>
          </a:xfrm>
          <a:prstGeom prst="rect">
            <a:avLst/>
          </a:prstGeom>
        </p:spPr>
        <p:txBody>
          <a:bodyPr lIns="0" tIns="0" rIns="0" bIns="0" rtlCol="0" anchor="t">
            <a:spAutoFit/>
          </a:bodyPr>
          <a:lstStyle/>
          <a:p>
            <a:pPr marL="0" marR="0" lvl="0" indent="0" algn="l" defTabSz="914400" rtl="0" eaLnBrk="1" fontAlgn="auto" latinLnBrk="0" hangingPunct="1">
              <a:lnSpc>
                <a:spcPts val="8688"/>
              </a:lnSpc>
              <a:spcBef>
                <a:spcPts val="0"/>
              </a:spcBef>
              <a:spcAft>
                <a:spcPts val="0"/>
              </a:spcAft>
              <a:buClrTx/>
              <a:buSzTx/>
              <a:buFontTx/>
              <a:buNone/>
              <a:tabLst/>
              <a:defRPr/>
            </a:pPr>
            <a:r>
              <a:rPr kumimoji="0" lang="en-US" sz="7971" b="0" i="0" u="none" strike="noStrike" kern="1200" cap="none" spc="0" normalizeH="0" baseline="0" noProof="0" dirty="0" err="1">
                <a:ln>
                  <a:noFill/>
                </a:ln>
                <a:solidFill>
                  <a:srgbClr val="FFFFFF"/>
                </a:solidFill>
                <a:effectLst/>
                <a:uLnTx/>
                <a:uFillTx/>
                <a:latin typeface="Anton"/>
                <a:ea typeface="Anton"/>
                <a:cs typeface="Anton"/>
                <a:sym typeface="Anton"/>
              </a:rPr>
              <a:t>Tổng</a:t>
            </a:r>
            <a:r>
              <a:rPr kumimoji="0" lang="en-US" sz="7971" b="0" i="0" u="none" strike="noStrike" kern="1200" cap="none" spc="0" normalizeH="0" baseline="0" noProof="0" dirty="0">
                <a:ln>
                  <a:noFill/>
                </a:ln>
                <a:solidFill>
                  <a:srgbClr val="FFFFFF"/>
                </a:solidFill>
                <a:effectLst/>
                <a:uLnTx/>
                <a:uFillTx/>
                <a:latin typeface="Anton"/>
                <a:ea typeface="Anton"/>
                <a:cs typeface="Anton"/>
                <a:sym typeface="Anton"/>
              </a:rPr>
              <a:t> </a:t>
            </a:r>
            <a:r>
              <a:rPr kumimoji="0" lang="en-US" sz="7971" b="0" i="0" u="none" strike="noStrike" kern="1200" cap="none" spc="0" normalizeH="0" baseline="0" noProof="0" dirty="0" err="1">
                <a:ln>
                  <a:noFill/>
                </a:ln>
                <a:solidFill>
                  <a:srgbClr val="FFFFFF"/>
                </a:solidFill>
                <a:effectLst/>
                <a:uLnTx/>
                <a:uFillTx/>
                <a:latin typeface="Anton"/>
                <a:ea typeface="Anton"/>
                <a:cs typeface="Anton"/>
                <a:sym typeface="Anton"/>
              </a:rPr>
              <a:t>kết</a:t>
            </a:r>
            <a:r>
              <a:rPr kumimoji="0" lang="en-US" sz="7971" b="0" i="0" u="none" strike="noStrike" kern="1200" cap="none" spc="0" normalizeH="0" baseline="0" noProof="0" dirty="0">
                <a:ln>
                  <a:noFill/>
                </a:ln>
                <a:solidFill>
                  <a:srgbClr val="FFFFFF"/>
                </a:solidFill>
                <a:effectLst/>
                <a:uLnTx/>
                <a:uFillTx/>
                <a:latin typeface="Anton"/>
                <a:ea typeface="Anton"/>
                <a:cs typeface="Anton"/>
                <a:sym typeface="Anton"/>
              </a:rPr>
              <a:t> </a:t>
            </a:r>
            <a:r>
              <a:rPr kumimoji="0" lang="en-US" sz="7971" b="0" i="0" u="none" strike="noStrike" kern="1200" cap="none" spc="0" normalizeH="0" baseline="0" noProof="0" dirty="0" err="1">
                <a:ln>
                  <a:noFill/>
                </a:ln>
                <a:solidFill>
                  <a:srgbClr val="FFFFFF"/>
                </a:solidFill>
                <a:effectLst/>
                <a:uLnTx/>
                <a:uFillTx/>
                <a:latin typeface="Anton"/>
                <a:ea typeface="Anton"/>
                <a:cs typeface="Anton"/>
                <a:sym typeface="Anton"/>
              </a:rPr>
              <a:t>đề</a:t>
            </a:r>
            <a:r>
              <a:rPr kumimoji="0" lang="en-US" sz="7971" b="0" i="0" u="none" strike="noStrike" kern="1200" cap="none" spc="0" normalizeH="0" baseline="0" noProof="0" dirty="0">
                <a:ln>
                  <a:noFill/>
                </a:ln>
                <a:solidFill>
                  <a:srgbClr val="FFFFFF"/>
                </a:solidFill>
                <a:effectLst/>
                <a:uLnTx/>
                <a:uFillTx/>
                <a:latin typeface="Anton"/>
                <a:ea typeface="Anton"/>
                <a:cs typeface="Anton"/>
                <a:sym typeface="Anton"/>
              </a:rPr>
              <a:t> </a:t>
            </a:r>
            <a:r>
              <a:rPr kumimoji="0" lang="en-US" sz="7971" b="0" i="0" u="none" strike="noStrike" kern="1200" cap="none" spc="0" normalizeH="0" baseline="0" noProof="0" dirty="0" err="1">
                <a:ln>
                  <a:noFill/>
                </a:ln>
                <a:solidFill>
                  <a:srgbClr val="FFFFFF"/>
                </a:solidFill>
                <a:effectLst/>
                <a:uLnTx/>
                <a:uFillTx/>
                <a:latin typeface="Anton"/>
                <a:ea typeface="Anton"/>
                <a:cs typeface="Anton"/>
                <a:sym typeface="Anton"/>
              </a:rPr>
              <a:t>tài</a:t>
            </a:r>
            <a:endParaRPr kumimoji="0" lang="en-US" sz="7971" b="0" i="0" u="none" strike="noStrike" kern="1200" cap="none" spc="0" normalizeH="0" baseline="0" noProof="0" dirty="0">
              <a:ln>
                <a:noFill/>
              </a:ln>
              <a:solidFill>
                <a:srgbClr val="FFFFFF"/>
              </a:solidFill>
              <a:effectLst/>
              <a:uLnTx/>
              <a:uFillTx/>
              <a:latin typeface="Anton"/>
              <a:ea typeface="Anton"/>
              <a:cs typeface="Anton"/>
              <a:sym typeface="Anton"/>
            </a:endParaRPr>
          </a:p>
        </p:txBody>
      </p:sp>
      <p:grpSp>
        <p:nvGrpSpPr>
          <p:cNvPr id="48" name="Group 47">
            <a:extLst>
              <a:ext uri="{FF2B5EF4-FFF2-40B4-BE49-F238E27FC236}">
                <a16:creationId xmlns:a16="http://schemas.microsoft.com/office/drawing/2014/main" id="{59620C33-0D0F-F492-9935-9AE8DCBAC011}"/>
              </a:ext>
            </a:extLst>
          </p:cNvPr>
          <p:cNvGrpSpPr/>
          <p:nvPr/>
        </p:nvGrpSpPr>
        <p:grpSpPr>
          <a:xfrm>
            <a:off x="8637726" y="2388563"/>
            <a:ext cx="2500442" cy="1919524"/>
            <a:chOff x="8637726" y="2388563"/>
            <a:chExt cx="2500442" cy="1919524"/>
          </a:xfrm>
        </p:grpSpPr>
        <p:grpSp>
          <p:nvGrpSpPr>
            <p:cNvPr id="23" name="Group 23"/>
            <p:cNvGrpSpPr/>
            <p:nvPr/>
          </p:nvGrpSpPr>
          <p:grpSpPr>
            <a:xfrm>
              <a:off x="8637726" y="2388563"/>
              <a:ext cx="281644" cy="28164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D9"/>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45" name="Group 44">
              <a:extLst>
                <a:ext uri="{FF2B5EF4-FFF2-40B4-BE49-F238E27FC236}">
                  <a16:creationId xmlns:a16="http://schemas.microsoft.com/office/drawing/2014/main" id="{A208559B-6E93-0D53-FBC4-E32C4D2E712D}"/>
                </a:ext>
              </a:extLst>
            </p:cNvPr>
            <p:cNvGrpSpPr/>
            <p:nvPr/>
          </p:nvGrpSpPr>
          <p:grpSpPr>
            <a:xfrm>
              <a:off x="8778548" y="2529385"/>
              <a:ext cx="2359620" cy="1778702"/>
              <a:chOff x="8778548" y="2529385"/>
              <a:chExt cx="2359620" cy="1778702"/>
            </a:xfrm>
          </p:grpSpPr>
          <p:grpSp>
            <p:nvGrpSpPr>
              <p:cNvPr id="14" name="Group 14"/>
              <p:cNvGrpSpPr/>
              <p:nvPr/>
            </p:nvGrpSpPr>
            <p:grpSpPr>
              <a:xfrm>
                <a:off x="8778548" y="2529385"/>
                <a:ext cx="2359620" cy="1778702"/>
                <a:chOff x="0" y="0"/>
                <a:chExt cx="621464" cy="468465"/>
              </a:xfrm>
            </p:grpSpPr>
            <p:sp>
              <p:nvSpPr>
                <p:cNvPr id="15" name="Freeform 15"/>
                <p:cNvSpPr/>
                <p:nvPr/>
              </p:nvSpPr>
              <p:spPr>
                <a:xfrm>
                  <a:off x="0" y="0"/>
                  <a:ext cx="621464" cy="468465"/>
                </a:xfrm>
                <a:custGeom>
                  <a:avLst/>
                  <a:gdLst/>
                  <a:ahLst/>
                  <a:cxnLst/>
                  <a:rect l="l" t="t" r="r" b="b"/>
                  <a:pathLst>
                    <a:path w="621464" h="468465">
                      <a:moveTo>
                        <a:pt x="0" y="0"/>
                      </a:moveTo>
                      <a:lnTo>
                        <a:pt x="621464" y="0"/>
                      </a:lnTo>
                      <a:lnTo>
                        <a:pt x="621464" y="468465"/>
                      </a:lnTo>
                      <a:lnTo>
                        <a:pt x="0" y="468465"/>
                      </a:lnTo>
                      <a:close/>
                    </a:path>
                  </a:pathLst>
                </a:custGeom>
                <a:gradFill rotWithShape="1">
                  <a:gsLst>
                    <a:gs pos="0">
                      <a:srgbClr val="365E93">
                        <a:alpha val="56000"/>
                      </a:srgbClr>
                    </a:gs>
                    <a:gs pos="100000">
                      <a:srgbClr val="AF2BA5">
                        <a:alpha val="56000"/>
                      </a:srgbClr>
                    </a:gs>
                  </a:gsLst>
                  <a:lin ang="0"/>
                </a:gradFill>
              </p:spPr>
            </p:sp>
            <p:sp>
              <p:nvSpPr>
                <p:cNvPr id="16" name="TextBox 16"/>
                <p:cNvSpPr txBox="1"/>
                <p:nvPr/>
              </p:nvSpPr>
              <p:spPr>
                <a:xfrm>
                  <a:off x="0" y="-38100"/>
                  <a:ext cx="621464" cy="506565"/>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9" name="TextBox 29"/>
              <p:cNvSpPr txBox="1"/>
              <p:nvPr/>
            </p:nvSpPr>
            <p:spPr>
              <a:xfrm>
                <a:off x="9217358" y="3215283"/>
                <a:ext cx="1481999" cy="406906"/>
              </a:xfrm>
              <a:prstGeom prst="rect">
                <a:avLst/>
              </a:prstGeom>
            </p:spPr>
            <p:txBody>
              <a:bodyPr lIns="0" tIns="0" rIns="0" bIns="0" rtlCol="0" anchor="t">
                <a:spAutoFit/>
              </a:bodyPr>
              <a:lstStyle/>
              <a:p>
                <a:pPr marL="0" marR="0" lvl="0" indent="0" algn="ctr" defTabSz="914400" rtl="0" eaLnBrk="1" fontAlgn="auto" latinLnBrk="0" hangingPunct="1">
                  <a:lnSpc>
                    <a:spcPts val="2718"/>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Raleway Bold"/>
                    <a:ea typeface="Raleway Bold"/>
                    <a:cs typeface="Raleway Bold"/>
                    <a:sym typeface="Raleway Bold"/>
                  </a:rPr>
                  <a:t>1</a:t>
                </a:r>
              </a:p>
            </p:txBody>
          </p:sp>
        </p:grpSp>
      </p:grpSp>
      <p:sp>
        <p:nvSpPr>
          <p:cNvPr id="30" name="TextBox 30"/>
          <p:cNvSpPr txBox="1"/>
          <p:nvPr/>
        </p:nvSpPr>
        <p:spPr>
          <a:xfrm>
            <a:off x="11618487" y="2747031"/>
            <a:ext cx="5418091" cy="1292662"/>
          </a:xfrm>
          <a:prstGeom prst="rect">
            <a:avLst/>
          </a:prstGeom>
        </p:spPr>
        <p:txBody>
          <a:bodyPr lIns="0" tIns="0" rIns="0" bIns="0" rtlCol="0" anchor="t">
            <a:spAutoFit/>
          </a:bodyPr>
          <a:lstStyle/>
          <a:p>
            <a:pPr marL="0" marR="0" lvl="0" indent="0" algn="l" defTabSz="914400" rtl="0" eaLnBrk="1" fontAlgn="auto" latinLnBrk="0" hangingPunct="1">
              <a:spcBef>
                <a:spcPct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Phân</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loại</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bệnh</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mắt</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qua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ảnh</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y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tế</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là</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một</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bài</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toán</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thiết</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thực</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và</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quan</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trọng</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trong</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chăm</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sóc</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sức</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khoẻ</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a:t>
            </a:r>
          </a:p>
        </p:txBody>
      </p:sp>
      <p:grpSp>
        <p:nvGrpSpPr>
          <p:cNvPr id="49" name="Group 48">
            <a:extLst>
              <a:ext uri="{FF2B5EF4-FFF2-40B4-BE49-F238E27FC236}">
                <a16:creationId xmlns:a16="http://schemas.microsoft.com/office/drawing/2014/main" id="{CCBFB95B-3485-30E5-E03F-389C6473FEC4}"/>
              </a:ext>
            </a:extLst>
          </p:cNvPr>
          <p:cNvGrpSpPr/>
          <p:nvPr/>
        </p:nvGrpSpPr>
        <p:grpSpPr>
          <a:xfrm>
            <a:off x="8637726" y="4420706"/>
            <a:ext cx="2500442" cy="1851168"/>
            <a:chOff x="8637726" y="4420706"/>
            <a:chExt cx="2500442" cy="1851168"/>
          </a:xfrm>
        </p:grpSpPr>
        <p:grpSp>
          <p:nvGrpSpPr>
            <p:cNvPr id="35" name="Group 35"/>
            <p:cNvGrpSpPr/>
            <p:nvPr/>
          </p:nvGrpSpPr>
          <p:grpSpPr>
            <a:xfrm>
              <a:off x="8637726" y="4420706"/>
              <a:ext cx="281644" cy="28164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D9"/>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6" name="Group 45">
              <a:extLst>
                <a:ext uri="{FF2B5EF4-FFF2-40B4-BE49-F238E27FC236}">
                  <a16:creationId xmlns:a16="http://schemas.microsoft.com/office/drawing/2014/main" id="{30D7B1D3-4B85-74AF-F561-5F0D4B002AE5}"/>
                </a:ext>
              </a:extLst>
            </p:cNvPr>
            <p:cNvGrpSpPr/>
            <p:nvPr/>
          </p:nvGrpSpPr>
          <p:grpSpPr>
            <a:xfrm>
              <a:off x="8778548" y="4493172"/>
              <a:ext cx="2359620" cy="1778702"/>
              <a:chOff x="8778548" y="4493172"/>
              <a:chExt cx="2359620" cy="1778702"/>
            </a:xfrm>
          </p:grpSpPr>
          <p:grpSp>
            <p:nvGrpSpPr>
              <p:cNvPr id="17" name="Group 17"/>
              <p:cNvGrpSpPr/>
              <p:nvPr/>
            </p:nvGrpSpPr>
            <p:grpSpPr>
              <a:xfrm>
                <a:off x="8778548" y="4493172"/>
                <a:ext cx="2359620" cy="1778702"/>
                <a:chOff x="0" y="0"/>
                <a:chExt cx="621464" cy="468465"/>
              </a:xfrm>
            </p:grpSpPr>
            <p:sp>
              <p:nvSpPr>
                <p:cNvPr id="18" name="Freeform 18"/>
                <p:cNvSpPr/>
                <p:nvPr/>
              </p:nvSpPr>
              <p:spPr>
                <a:xfrm>
                  <a:off x="0" y="0"/>
                  <a:ext cx="621464" cy="468465"/>
                </a:xfrm>
                <a:custGeom>
                  <a:avLst/>
                  <a:gdLst/>
                  <a:ahLst/>
                  <a:cxnLst/>
                  <a:rect l="l" t="t" r="r" b="b"/>
                  <a:pathLst>
                    <a:path w="621464" h="468465">
                      <a:moveTo>
                        <a:pt x="0" y="0"/>
                      </a:moveTo>
                      <a:lnTo>
                        <a:pt x="621464" y="0"/>
                      </a:lnTo>
                      <a:lnTo>
                        <a:pt x="621464" y="468465"/>
                      </a:lnTo>
                      <a:lnTo>
                        <a:pt x="0" y="468465"/>
                      </a:lnTo>
                      <a:close/>
                    </a:path>
                  </a:pathLst>
                </a:custGeom>
                <a:gradFill rotWithShape="1">
                  <a:gsLst>
                    <a:gs pos="0">
                      <a:srgbClr val="365E93">
                        <a:alpha val="56000"/>
                      </a:srgbClr>
                    </a:gs>
                    <a:gs pos="100000">
                      <a:srgbClr val="AF2BA5">
                        <a:alpha val="56000"/>
                      </a:srgbClr>
                    </a:gs>
                  </a:gsLst>
                  <a:lin ang="0"/>
                </a:gradFill>
              </p:spPr>
            </p:sp>
            <p:sp>
              <p:nvSpPr>
                <p:cNvPr id="19" name="TextBox 19"/>
                <p:cNvSpPr txBox="1"/>
                <p:nvPr/>
              </p:nvSpPr>
              <p:spPr>
                <a:xfrm>
                  <a:off x="0" y="-38100"/>
                  <a:ext cx="621464" cy="506565"/>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1" name="TextBox 29">
                <a:extLst>
                  <a:ext uri="{FF2B5EF4-FFF2-40B4-BE49-F238E27FC236}">
                    <a16:creationId xmlns:a16="http://schemas.microsoft.com/office/drawing/2014/main" id="{B0B6F46C-12BD-BE87-A672-A4870CEEE4EE}"/>
                  </a:ext>
                </a:extLst>
              </p:cNvPr>
              <p:cNvSpPr txBox="1"/>
              <p:nvPr/>
            </p:nvSpPr>
            <p:spPr>
              <a:xfrm>
                <a:off x="9217358" y="5179070"/>
                <a:ext cx="1481999" cy="406906"/>
              </a:xfrm>
              <a:prstGeom prst="rect">
                <a:avLst/>
              </a:prstGeom>
            </p:spPr>
            <p:txBody>
              <a:bodyPr lIns="0" tIns="0" rIns="0" bIns="0" rtlCol="0" anchor="t">
                <a:spAutoFit/>
              </a:bodyPr>
              <a:lstStyle/>
              <a:p>
                <a:pPr marL="0" marR="0" lvl="0" indent="0" algn="ctr" defTabSz="914400" rtl="0" eaLnBrk="1" fontAlgn="auto" latinLnBrk="0" hangingPunct="1">
                  <a:lnSpc>
                    <a:spcPts val="2718"/>
                  </a:lnSpc>
                  <a:spcBef>
                    <a:spcPts val="0"/>
                  </a:spcBef>
                  <a:spcAft>
                    <a:spcPts val="0"/>
                  </a:spcAft>
                  <a:buClrTx/>
                  <a:buSzTx/>
                  <a:buFontTx/>
                  <a:buNone/>
                  <a:tabLst/>
                  <a:defRPr/>
                </a:pPr>
                <a:r>
                  <a:rPr lang="en-US" sz="4800" b="1" dirty="0">
                    <a:solidFill>
                      <a:srgbClr val="FFFFFF"/>
                    </a:solidFill>
                    <a:latin typeface="Raleway Bold"/>
                    <a:ea typeface="Raleway Bold"/>
                    <a:cs typeface="Raleway Bold"/>
                    <a:sym typeface="Raleway Bold"/>
                  </a:rPr>
                  <a:t>2</a:t>
                </a:r>
                <a:endParaRPr kumimoji="0" lang="en-US" sz="4800" b="1" i="0" u="none" strike="noStrike" kern="1200" cap="none" spc="0" normalizeH="0" baseline="0" noProof="0" dirty="0">
                  <a:ln>
                    <a:noFill/>
                  </a:ln>
                  <a:solidFill>
                    <a:srgbClr val="FFFFFF"/>
                  </a:solidFill>
                  <a:effectLst/>
                  <a:uLnTx/>
                  <a:uFillTx/>
                  <a:latin typeface="Raleway Bold"/>
                  <a:ea typeface="Raleway Bold"/>
                  <a:cs typeface="Raleway Bold"/>
                  <a:sym typeface="Raleway Bold"/>
                </a:endParaRPr>
              </a:p>
            </p:txBody>
          </p:sp>
        </p:grpSp>
      </p:grpSp>
      <p:sp>
        <p:nvSpPr>
          <p:cNvPr id="42" name="TextBox 30">
            <a:extLst>
              <a:ext uri="{FF2B5EF4-FFF2-40B4-BE49-F238E27FC236}">
                <a16:creationId xmlns:a16="http://schemas.microsoft.com/office/drawing/2014/main" id="{A4EEF9B0-390D-848E-6D04-5932AC047C06}"/>
              </a:ext>
            </a:extLst>
          </p:cNvPr>
          <p:cNvSpPr txBox="1"/>
          <p:nvPr/>
        </p:nvSpPr>
        <p:spPr>
          <a:xfrm>
            <a:off x="11618487" y="4708763"/>
            <a:ext cx="5418091" cy="1292662"/>
          </a:xfrm>
          <a:prstGeom prst="rect">
            <a:avLst/>
          </a:prstGeom>
        </p:spPr>
        <p:txBody>
          <a:bodyPr lIns="0" tIns="0" rIns="0" bIns="0" rtlCol="0" anchor="t">
            <a:spAutoFit/>
          </a:bodyPr>
          <a:lstStyle/>
          <a:p>
            <a:pPr marL="0" marR="0" lvl="0" indent="0" algn="l" defTabSz="914400" rtl="0" eaLnBrk="1" fontAlgn="auto" latinLnBrk="0" hangingPunct="1">
              <a:spcBef>
                <a:spcPct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Ứng</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dụng</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mô</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hình</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MobileNetV2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cho</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thấy</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hiệu</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quả</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khả</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quan</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trong</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việc</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phân</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loại</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4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loại</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bệnh</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về</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mắt</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a:t>
            </a:r>
          </a:p>
        </p:txBody>
      </p:sp>
      <p:grpSp>
        <p:nvGrpSpPr>
          <p:cNvPr id="50" name="Group 49">
            <a:extLst>
              <a:ext uri="{FF2B5EF4-FFF2-40B4-BE49-F238E27FC236}">
                <a16:creationId xmlns:a16="http://schemas.microsoft.com/office/drawing/2014/main" id="{17ABFF58-5D8D-14EC-2F52-AFD97823B9F4}"/>
              </a:ext>
            </a:extLst>
          </p:cNvPr>
          <p:cNvGrpSpPr/>
          <p:nvPr/>
        </p:nvGrpSpPr>
        <p:grpSpPr>
          <a:xfrm>
            <a:off x="8752144" y="6401300"/>
            <a:ext cx="2386024" cy="1830251"/>
            <a:chOff x="8752144" y="6401300"/>
            <a:chExt cx="2386024" cy="1830251"/>
          </a:xfrm>
        </p:grpSpPr>
        <p:grpSp>
          <p:nvGrpSpPr>
            <p:cNvPr id="38" name="Group 38"/>
            <p:cNvGrpSpPr/>
            <p:nvPr/>
          </p:nvGrpSpPr>
          <p:grpSpPr>
            <a:xfrm>
              <a:off x="8752144" y="6401300"/>
              <a:ext cx="281644" cy="281644"/>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D9"/>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7" name="Group 46">
              <a:extLst>
                <a:ext uri="{FF2B5EF4-FFF2-40B4-BE49-F238E27FC236}">
                  <a16:creationId xmlns:a16="http://schemas.microsoft.com/office/drawing/2014/main" id="{FF09A6BF-7C77-287A-2E0F-70508C2AB4A8}"/>
                </a:ext>
              </a:extLst>
            </p:cNvPr>
            <p:cNvGrpSpPr/>
            <p:nvPr/>
          </p:nvGrpSpPr>
          <p:grpSpPr>
            <a:xfrm>
              <a:off x="8778548" y="6452849"/>
              <a:ext cx="2359620" cy="1778702"/>
              <a:chOff x="8778548" y="6452849"/>
              <a:chExt cx="2359620" cy="1778702"/>
            </a:xfrm>
          </p:grpSpPr>
          <p:grpSp>
            <p:nvGrpSpPr>
              <p:cNvPr id="20" name="Group 20"/>
              <p:cNvGrpSpPr/>
              <p:nvPr/>
            </p:nvGrpSpPr>
            <p:grpSpPr>
              <a:xfrm>
                <a:off x="8778548" y="6452849"/>
                <a:ext cx="2359620" cy="1778702"/>
                <a:chOff x="0" y="0"/>
                <a:chExt cx="621464" cy="468465"/>
              </a:xfrm>
            </p:grpSpPr>
            <p:sp>
              <p:nvSpPr>
                <p:cNvPr id="21" name="Freeform 21"/>
                <p:cNvSpPr/>
                <p:nvPr/>
              </p:nvSpPr>
              <p:spPr>
                <a:xfrm>
                  <a:off x="0" y="0"/>
                  <a:ext cx="621464" cy="468465"/>
                </a:xfrm>
                <a:custGeom>
                  <a:avLst/>
                  <a:gdLst/>
                  <a:ahLst/>
                  <a:cxnLst/>
                  <a:rect l="l" t="t" r="r" b="b"/>
                  <a:pathLst>
                    <a:path w="621464" h="468465">
                      <a:moveTo>
                        <a:pt x="0" y="0"/>
                      </a:moveTo>
                      <a:lnTo>
                        <a:pt x="621464" y="0"/>
                      </a:lnTo>
                      <a:lnTo>
                        <a:pt x="621464" y="468465"/>
                      </a:lnTo>
                      <a:lnTo>
                        <a:pt x="0" y="468465"/>
                      </a:lnTo>
                      <a:close/>
                    </a:path>
                  </a:pathLst>
                </a:custGeom>
                <a:gradFill rotWithShape="1">
                  <a:gsLst>
                    <a:gs pos="0">
                      <a:srgbClr val="365E93">
                        <a:alpha val="56000"/>
                      </a:srgbClr>
                    </a:gs>
                    <a:gs pos="100000">
                      <a:srgbClr val="AF2BA5">
                        <a:alpha val="56000"/>
                      </a:srgbClr>
                    </a:gs>
                  </a:gsLst>
                  <a:lin ang="0"/>
                </a:gradFill>
              </p:spPr>
            </p:sp>
            <p:sp>
              <p:nvSpPr>
                <p:cNvPr id="22" name="TextBox 22"/>
                <p:cNvSpPr txBox="1"/>
                <p:nvPr/>
              </p:nvSpPr>
              <p:spPr>
                <a:xfrm>
                  <a:off x="0" y="-38100"/>
                  <a:ext cx="621464" cy="506565"/>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3" name="TextBox 29">
                <a:extLst>
                  <a:ext uri="{FF2B5EF4-FFF2-40B4-BE49-F238E27FC236}">
                    <a16:creationId xmlns:a16="http://schemas.microsoft.com/office/drawing/2014/main" id="{8B6BF9B0-03B3-D178-D7FB-BD868A78E617}"/>
                  </a:ext>
                </a:extLst>
              </p:cNvPr>
              <p:cNvSpPr txBox="1"/>
              <p:nvPr/>
            </p:nvSpPr>
            <p:spPr>
              <a:xfrm>
                <a:off x="9217358" y="7138747"/>
                <a:ext cx="1481999" cy="406906"/>
              </a:xfrm>
              <a:prstGeom prst="rect">
                <a:avLst/>
              </a:prstGeom>
            </p:spPr>
            <p:txBody>
              <a:bodyPr lIns="0" tIns="0" rIns="0" bIns="0" rtlCol="0" anchor="t">
                <a:spAutoFit/>
              </a:bodyPr>
              <a:lstStyle/>
              <a:p>
                <a:pPr marL="0" marR="0" lvl="0" indent="0" algn="ctr" defTabSz="914400" rtl="0" eaLnBrk="1" fontAlgn="auto" latinLnBrk="0" hangingPunct="1">
                  <a:lnSpc>
                    <a:spcPts val="2718"/>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Raleway Bold"/>
                    <a:ea typeface="Raleway Bold"/>
                    <a:cs typeface="Raleway Bold"/>
                    <a:sym typeface="Raleway Bold"/>
                  </a:rPr>
                  <a:t>3</a:t>
                </a:r>
              </a:p>
            </p:txBody>
          </p:sp>
        </p:grpSp>
      </p:grpSp>
      <p:sp>
        <p:nvSpPr>
          <p:cNvPr id="44" name="TextBox 30">
            <a:extLst>
              <a:ext uri="{FF2B5EF4-FFF2-40B4-BE49-F238E27FC236}">
                <a16:creationId xmlns:a16="http://schemas.microsoft.com/office/drawing/2014/main" id="{04CE7294-1BF7-1523-38FA-F73CFEBF8D66}"/>
              </a:ext>
            </a:extLst>
          </p:cNvPr>
          <p:cNvSpPr txBox="1"/>
          <p:nvPr/>
        </p:nvSpPr>
        <p:spPr>
          <a:xfrm>
            <a:off x="11618487" y="6542122"/>
            <a:ext cx="5418091" cy="1292662"/>
          </a:xfrm>
          <a:prstGeom prst="rect">
            <a:avLst/>
          </a:prstGeom>
        </p:spPr>
        <p:txBody>
          <a:bodyPr lIns="0" tIns="0" rIns="0" bIns="0" rtlCol="0" anchor="t">
            <a:spAutoFit/>
          </a:bodyPr>
          <a:lstStyle/>
          <a:p>
            <a:pPr marL="0" marR="0" lvl="0" indent="0" algn="l" defTabSz="914400" rtl="0" eaLnBrk="1" fontAlgn="auto" latinLnBrk="0" hangingPunct="1">
              <a:spcBef>
                <a:spcPct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Mô</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hình</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đạt</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độ</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chính</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xác</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tốt</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thể</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hiện</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được</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tiềm</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năng</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trong</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chấn</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đoán</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hỗ</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trợ</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28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bằng</a:t>
            </a:r>
            <a:r>
              <a:rPr kumimoji="0" lang="en-US" sz="28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ppt_x"/>
                                          </p:val>
                                        </p:tav>
                                        <p:tav tm="100000">
                                          <p:val>
                                            <p:strVal val="#ppt_x"/>
                                          </p:val>
                                        </p:tav>
                                      </p:tavLst>
                                    </p:anim>
                                    <p:anim calcmode="lin" valueType="num">
                                      <p:cBhvr additive="base">
                                        <p:cTn id="14" dur="500" fill="hold"/>
                                        <p:tgtEl>
                                          <p:spTgt spid="4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additive="base">
                                        <p:cTn id="18" dur="500" fill="hold"/>
                                        <p:tgtEl>
                                          <p:spTgt spid="49"/>
                                        </p:tgtEl>
                                        <p:attrNameLst>
                                          <p:attrName>ppt_x</p:attrName>
                                        </p:attrNameLst>
                                      </p:cBhvr>
                                      <p:tavLst>
                                        <p:tav tm="0">
                                          <p:val>
                                            <p:strVal val="#ppt_x"/>
                                          </p:val>
                                        </p:tav>
                                        <p:tav tm="100000">
                                          <p:val>
                                            <p:strVal val="#ppt_x"/>
                                          </p:val>
                                        </p:tav>
                                      </p:tavLst>
                                    </p:anim>
                                    <p:anim calcmode="lin" valueType="num">
                                      <p:cBhvr additive="base">
                                        <p:cTn id="19" dur="500" fill="hold"/>
                                        <p:tgtEl>
                                          <p:spTgt spid="49"/>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ppt_x"/>
                                          </p:val>
                                        </p:tav>
                                        <p:tav tm="100000">
                                          <p:val>
                                            <p:strVal val="#ppt_x"/>
                                          </p:val>
                                        </p:tav>
                                      </p:tavLst>
                                    </p:anim>
                                    <p:anim calcmode="lin" valueType="num">
                                      <p:cBhvr additive="base">
                                        <p:cTn id="2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48"/>
                    </p:tgtEl>
                  </p:cond>
                </p:stCondLst>
                <p:endSync evt="end" delay="0">
                  <p:rtn val="all"/>
                </p:endSync>
                <p:childTnLst>
                  <p:par>
                    <p:cTn id="26" fill="hold">
                      <p:stCondLst>
                        <p:cond delay="0"/>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childTnLst>
                          </p:cTn>
                        </p:par>
                      </p:childTnLst>
                    </p:cTn>
                  </p:par>
                </p:childTnLst>
              </p:cTn>
              <p:nextCondLst>
                <p:cond evt="onClick" delay="0">
                  <p:tgtEl>
                    <p:spTgt spid="48"/>
                  </p:tgtEl>
                </p:cond>
              </p:nextCondLst>
            </p:seq>
            <p:seq concurrent="1" nextAc="seek">
              <p:cTn id="31" restart="whenNotActive" fill="hold" evtFilter="cancelBubble" nodeType="interactiveSeq">
                <p:stCondLst>
                  <p:cond evt="onClick" delay="0">
                    <p:tgtEl>
                      <p:spTgt spid="49"/>
                    </p:tgtEl>
                  </p:cond>
                </p:stCondLst>
                <p:endSync evt="end" delay="0">
                  <p:rtn val="all"/>
                </p:endSync>
                <p:childTnLst>
                  <p:par>
                    <p:cTn id="32" fill="hold">
                      <p:stCondLst>
                        <p:cond delay="0"/>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down)">
                                      <p:cBhvr>
                                        <p:cTn id="36" dur="500"/>
                                        <p:tgtEl>
                                          <p:spTgt spid="42"/>
                                        </p:tgtEl>
                                      </p:cBhvr>
                                    </p:animEffect>
                                  </p:childTnLst>
                                </p:cTn>
                              </p:par>
                            </p:childTnLst>
                          </p:cTn>
                        </p:par>
                      </p:childTnLst>
                    </p:cTn>
                  </p:par>
                </p:childTnLst>
              </p:cTn>
              <p:nextCondLst>
                <p:cond evt="onClick" delay="0">
                  <p:tgtEl>
                    <p:spTgt spid="49"/>
                  </p:tgtEl>
                </p:cond>
              </p:nextCondLst>
            </p:seq>
            <p:seq concurrent="1" nextAc="seek">
              <p:cTn id="37" restart="whenNotActive" fill="hold" evtFilter="cancelBubble" nodeType="interactiveSeq">
                <p:stCondLst>
                  <p:cond evt="onClick" delay="0">
                    <p:tgtEl>
                      <p:spTgt spid="50"/>
                    </p:tgtEl>
                  </p:cond>
                </p:stCondLst>
                <p:endSync evt="end" delay="0">
                  <p:rtn val="all"/>
                </p:endSync>
                <p:childTnLst>
                  <p:par>
                    <p:cTn id="38" fill="hold">
                      <p:stCondLst>
                        <p:cond delay="0"/>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500"/>
                                        <p:tgtEl>
                                          <p:spTgt spid="44"/>
                                        </p:tgtEl>
                                      </p:cBhvr>
                                    </p:animEffect>
                                  </p:childTnLst>
                                </p:cTn>
                              </p:par>
                            </p:childTnLst>
                          </p:cTn>
                        </p:par>
                      </p:childTnLst>
                    </p:cTn>
                  </p:par>
                </p:childTnLst>
              </p:cTn>
              <p:nextCondLst>
                <p:cond evt="onClick" delay="0">
                  <p:tgtEl>
                    <p:spTgt spid="50"/>
                  </p:tgtEl>
                </p:cond>
              </p:nextCondLst>
            </p:seq>
          </p:childTnLst>
        </p:cTn>
      </p:par>
    </p:tnLst>
    <p:bldLst>
      <p:bldP spid="28" grpId="0"/>
      <p:bldP spid="30" grpId="0"/>
      <p:bldP spid="42" grpId="0"/>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572349" y="1940108"/>
            <a:ext cx="11832713" cy="2119101"/>
          </a:xfrm>
          <a:custGeom>
            <a:avLst/>
            <a:gdLst/>
            <a:ahLst/>
            <a:cxnLst/>
            <a:rect l="l" t="t" r="r" b="b"/>
            <a:pathLst>
              <a:path w="11589850" h="2119101">
                <a:moveTo>
                  <a:pt x="0" y="0"/>
                </a:moveTo>
                <a:lnTo>
                  <a:pt x="11589850" y="0"/>
                </a:lnTo>
                <a:lnTo>
                  <a:pt x="11589850" y="2119100"/>
                </a:lnTo>
                <a:lnTo>
                  <a:pt x="0" y="2119100"/>
                </a:lnTo>
                <a:lnTo>
                  <a:pt x="0" y="0"/>
                </a:lnTo>
                <a:close/>
              </a:path>
            </a:pathLst>
          </a:custGeom>
          <a:blipFill>
            <a:blip r:embed="rId5"/>
            <a:stretch>
              <a:fillRect/>
            </a:stretch>
          </a:blipFill>
        </p:spPr>
      </p:sp>
      <p:sp>
        <p:nvSpPr>
          <p:cNvPr id="5" name="Freeform 5"/>
          <p:cNvSpPr/>
          <p:nvPr/>
        </p:nvSpPr>
        <p:spPr>
          <a:xfrm>
            <a:off x="2882937" y="3127487"/>
            <a:ext cx="1471528" cy="1454974"/>
          </a:xfrm>
          <a:custGeom>
            <a:avLst/>
            <a:gdLst/>
            <a:ahLst/>
            <a:cxnLst/>
            <a:rect l="l" t="t" r="r" b="b"/>
            <a:pathLst>
              <a:path w="1471528" h="1454974">
                <a:moveTo>
                  <a:pt x="0" y="0"/>
                </a:moveTo>
                <a:lnTo>
                  <a:pt x="1471528" y="0"/>
                </a:lnTo>
                <a:lnTo>
                  <a:pt x="1471528" y="1454974"/>
                </a:lnTo>
                <a:lnTo>
                  <a:pt x="0" y="1454974"/>
                </a:lnTo>
                <a:lnTo>
                  <a:pt x="0" y="0"/>
                </a:lnTo>
                <a:close/>
              </a:path>
            </a:pathLst>
          </a:custGeom>
          <a:blipFill>
            <a:blip r:embed="rId6">
              <a:alphaModFix amt="29000"/>
            </a:blip>
            <a:stretch>
              <a:fillRect/>
            </a:stretch>
          </a:blipFill>
        </p:spPr>
      </p:sp>
      <p:sp>
        <p:nvSpPr>
          <p:cNvPr id="6" name="TextBox 6"/>
          <p:cNvSpPr txBox="1"/>
          <p:nvPr/>
        </p:nvSpPr>
        <p:spPr>
          <a:xfrm>
            <a:off x="4422336" y="2165685"/>
            <a:ext cx="10132737" cy="1923604"/>
          </a:xfrm>
          <a:prstGeom prst="rect">
            <a:avLst/>
          </a:prstGeom>
        </p:spPr>
        <p:txBody>
          <a:bodyPr lIns="0" tIns="0" rIns="0" bIns="0" rtlCol="0" anchor="t">
            <a:spAutoFit/>
          </a:bodyPr>
          <a:lstStyle/>
          <a:p>
            <a:pPr algn="ctr">
              <a:lnSpc>
                <a:spcPts val="7485"/>
              </a:lnSpc>
            </a:pPr>
            <a:r>
              <a:rPr lang="en-US" sz="6600" dirty="0" err="1">
                <a:solidFill>
                  <a:srgbClr val="FFFFFF"/>
                </a:solidFill>
                <a:latin typeface="Anton"/>
                <a:ea typeface="Anton"/>
                <a:cs typeface="Anton"/>
                <a:sym typeface="Anton"/>
              </a:rPr>
              <a:t>Tầm</a:t>
            </a:r>
            <a:r>
              <a:rPr lang="en-US" sz="6600" dirty="0">
                <a:solidFill>
                  <a:srgbClr val="FFFFFF"/>
                </a:solidFill>
                <a:latin typeface="Anton"/>
                <a:ea typeface="Anton"/>
                <a:cs typeface="Anton"/>
                <a:sym typeface="Anton"/>
              </a:rPr>
              <a:t> </a:t>
            </a:r>
            <a:r>
              <a:rPr lang="en-US" sz="6600" dirty="0" err="1">
                <a:solidFill>
                  <a:srgbClr val="FFFFFF"/>
                </a:solidFill>
                <a:latin typeface="Anton"/>
                <a:ea typeface="Anton"/>
                <a:cs typeface="Anton"/>
                <a:sym typeface="Anton"/>
              </a:rPr>
              <a:t>quan</a:t>
            </a:r>
            <a:r>
              <a:rPr lang="en-US" sz="6600" dirty="0">
                <a:solidFill>
                  <a:srgbClr val="FFFFFF"/>
                </a:solidFill>
                <a:latin typeface="Anton"/>
                <a:ea typeface="Anton"/>
                <a:cs typeface="Anton"/>
                <a:sym typeface="Anton"/>
              </a:rPr>
              <a:t> </a:t>
            </a:r>
            <a:r>
              <a:rPr lang="en-US" sz="6600" dirty="0" err="1">
                <a:solidFill>
                  <a:srgbClr val="FFFFFF"/>
                </a:solidFill>
                <a:latin typeface="Anton"/>
                <a:ea typeface="Anton"/>
                <a:cs typeface="Anton"/>
                <a:sym typeface="Anton"/>
              </a:rPr>
              <a:t>trọng</a:t>
            </a:r>
            <a:r>
              <a:rPr lang="en-US" sz="6600" dirty="0">
                <a:solidFill>
                  <a:srgbClr val="FFFFFF"/>
                </a:solidFill>
                <a:latin typeface="Anton"/>
                <a:ea typeface="Anton"/>
                <a:cs typeface="Anton"/>
                <a:sym typeface="Anton"/>
              </a:rPr>
              <a:t> </a:t>
            </a:r>
            <a:r>
              <a:rPr lang="en-US" sz="6600" dirty="0" err="1">
                <a:solidFill>
                  <a:srgbClr val="FFFFFF"/>
                </a:solidFill>
                <a:latin typeface="Anton"/>
                <a:ea typeface="Anton"/>
                <a:cs typeface="Anton"/>
                <a:sym typeface="Anton"/>
              </a:rPr>
              <a:t>của</a:t>
            </a:r>
            <a:r>
              <a:rPr lang="en-US" sz="6600" dirty="0">
                <a:solidFill>
                  <a:srgbClr val="FFFFFF"/>
                </a:solidFill>
                <a:latin typeface="Anton"/>
                <a:ea typeface="Anton"/>
                <a:cs typeface="Anton"/>
                <a:sym typeface="Anton"/>
              </a:rPr>
              <a:t> </a:t>
            </a:r>
            <a:r>
              <a:rPr lang="en-US" sz="6600" dirty="0" err="1">
                <a:solidFill>
                  <a:srgbClr val="FFFFFF"/>
                </a:solidFill>
                <a:latin typeface="Anton"/>
                <a:ea typeface="Anton"/>
                <a:cs typeface="Anton"/>
                <a:sym typeface="Anton"/>
              </a:rPr>
              <a:t>việc</a:t>
            </a:r>
            <a:r>
              <a:rPr lang="en-US" sz="6600" dirty="0">
                <a:solidFill>
                  <a:srgbClr val="FFFFFF"/>
                </a:solidFill>
                <a:latin typeface="Anton"/>
                <a:ea typeface="Anton"/>
                <a:cs typeface="Anton"/>
                <a:sym typeface="Anton"/>
              </a:rPr>
              <a:t> </a:t>
            </a:r>
            <a:r>
              <a:rPr lang="en-US" sz="6600" dirty="0" err="1">
                <a:solidFill>
                  <a:srgbClr val="FFFFFF"/>
                </a:solidFill>
                <a:latin typeface="Anton"/>
                <a:ea typeface="Anton"/>
                <a:cs typeface="Anton"/>
                <a:sym typeface="Anton"/>
              </a:rPr>
              <a:t>phát</a:t>
            </a:r>
            <a:r>
              <a:rPr lang="en-US" sz="6600" dirty="0">
                <a:solidFill>
                  <a:srgbClr val="FFFFFF"/>
                </a:solidFill>
                <a:latin typeface="Anton"/>
                <a:ea typeface="Anton"/>
                <a:cs typeface="Anton"/>
                <a:sym typeface="Anton"/>
              </a:rPr>
              <a:t> </a:t>
            </a:r>
            <a:r>
              <a:rPr lang="en-US" sz="6600" dirty="0" err="1">
                <a:solidFill>
                  <a:srgbClr val="FFFFFF"/>
                </a:solidFill>
                <a:latin typeface="Anton"/>
                <a:ea typeface="Anton"/>
                <a:cs typeface="Anton"/>
                <a:sym typeface="Anton"/>
              </a:rPr>
              <a:t>hiện</a:t>
            </a:r>
            <a:r>
              <a:rPr lang="en-US" sz="6600" dirty="0">
                <a:solidFill>
                  <a:srgbClr val="FFFFFF"/>
                </a:solidFill>
                <a:latin typeface="Anton"/>
                <a:ea typeface="Anton"/>
                <a:cs typeface="Anton"/>
                <a:sym typeface="Anton"/>
              </a:rPr>
              <a:t> </a:t>
            </a:r>
            <a:r>
              <a:rPr lang="en-US" sz="6600" dirty="0" err="1">
                <a:solidFill>
                  <a:srgbClr val="FFFFFF"/>
                </a:solidFill>
                <a:latin typeface="Anton"/>
                <a:ea typeface="Anton"/>
                <a:cs typeface="Anton"/>
                <a:sym typeface="Anton"/>
              </a:rPr>
              <a:t>bệnh</a:t>
            </a:r>
            <a:r>
              <a:rPr lang="en-US" sz="6600" dirty="0">
                <a:solidFill>
                  <a:srgbClr val="FFFFFF"/>
                </a:solidFill>
                <a:latin typeface="Anton"/>
                <a:ea typeface="Anton"/>
                <a:cs typeface="Anton"/>
                <a:sym typeface="Anton"/>
              </a:rPr>
              <a:t> </a:t>
            </a:r>
            <a:r>
              <a:rPr lang="en-US" sz="6600" dirty="0" err="1">
                <a:solidFill>
                  <a:srgbClr val="FFFFFF"/>
                </a:solidFill>
                <a:latin typeface="Anton"/>
                <a:ea typeface="Anton"/>
                <a:cs typeface="Anton"/>
                <a:sym typeface="Anton"/>
              </a:rPr>
              <a:t>sớm</a:t>
            </a:r>
            <a:endParaRPr lang="en-US" sz="6600" dirty="0">
              <a:solidFill>
                <a:srgbClr val="FFFFFF"/>
              </a:solidFill>
              <a:latin typeface="Anton"/>
              <a:ea typeface="Anton"/>
              <a:cs typeface="Anton"/>
              <a:sym typeface="Anton"/>
            </a:endParaRPr>
          </a:p>
        </p:txBody>
      </p:sp>
      <p:sp>
        <p:nvSpPr>
          <p:cNvPr id="7" name="Freeform 7"/>
          <p:cNvSpPr/>
          <p:nvPr/>
        </p:nvSpPr>
        <p:spPr>
          <a:xfrm>
            <a:off x="14380085" y="1268003"/>
            <a:ext cx="1471528" cy="1454974"/>
          </a:xfrm>
          <a:custGeom>
            <a:avLst/>
            <a:gdLst/>
            <a:ahLst/>
            <a:cxnLst/>
            <a:rect l="l" t="t" r="r" b="b"/>
            <a:pathLst>
              <a:path w="1471528" h="1454974">
                <a:moveTo>
                  <a:pt x="0" y="0"/>
                </a:moveTo>
                <a:lnTo>
                  <a:pt x="1471529" y="0"/>
                </a:lnTo>
                <a:lnTo>
                  <a:pt x="1471529" y="1454973"/>
                </a:lnTo>
                <a:lnTo>
                  <a:pt x="0" y="1454973"/>
                </a:lnTo>
                <a:lnTo>
                  <a:pt x="0" y="0"/>
                </a:lnTo>
                <a:close/>
              </a:path>
            </a:pathLst>
          </a:custGeom>
          <a:blipFill>
            <a:blip r:embed="rId6">
              <a:alphaModFix amt="29000"/>
            </a:blip>
            <a:stretch>
              <a:fillRect/>
            </a:stretch>
          </a:blipFill>
        </p:spPr>
      </p:sp>
      <p:sp>
        <p:nvSpPr>
          <p:cNvPr id="8" name="Freeform 8"/>
          <p:cNvSpPr/>
          <p:nvPr/>
        </p:nvSpPr>
        <p:spPr>
          <a:xfrm>
            <a:off x="15344434" y="5683897"/>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7"/>
            <a:stretch>
              <a:fillRect/>
            </a:stretch>
          </a:blipFill>
        </p:spPr>
      </p:sp>
      <p:sp>
        <p:nvSpPr>
          <p:cNvPr id="12" name="Freeform 12"/>
          <p:cNvSpPr/>
          <p:nvPr/>
        </p:nvSpPr>
        <p:spPr>
          <a:xfrm>
            <a:off x="-886166" y="1940108"/>
            <a:ext cx="3829732" cy="3829732"/>
          </a:xfrm>
          <a:custGeom>
            <a:avLst/>
            <a:gdLst/>
            <a:ahLst/>
            <a:cxnLst/>
            <a:rect l="l" t="t" r="r" b="b"/>
            <a:pathLst>
              <a:path w="3829732" h="3829732">
                <a:moveTo>
                  <a:pt x="0" y="0"/>
                </a:moveTo>
                <a:lnTo>
                  <a:pt x="3829732" y="0"/>
                </a:lnTo>
                <a:lnTo>
                  <a:pt x="3829732" y="3829732"/>
                </a:lnTo>
                <a:lnTo>
                  <a:pt x="0" y="3829732"/>
                </a:lnTo>
                <a:lnTo>
                  <a:pt x="0" y="0"/>
                </a:lnTo>
                <a:close/>
              </a:path>
            </a:pathLst>
          </a:custGeom>
          <a:blipFill>
            <a:blip r:embed="rId7"/>
            <a:stretch>
              <a:fillRect/>
            </a:stretch>
          </a:blipFill>
        </p:spPr>
      </p:sp>
      <p:pic>
        <p:nvPicPr>
          <p:cNvPr id="14" name="Graphic 13" descr="Medical">
            <a:extLst>
              <a:ext uri="{FF2B5EF4-FFF2-40B4-BE49-F238E27FC236}">
                <a16:creationId xmlns:a16="http://schemas.microsoft.com/office/drawing/2014/main" id="{4E19CF98-9F6D-AFBC-C98F-1FE4441DCF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2800" y="4536070"/>
            <a:ext cx="640080" cy="640080"/>
          </a:xfrm>
          <a:prstGeom prst="rect">
            <a:avLst/>
          </a:prstGeom>
        </p:spPr>
      </p:pic>
      <p:pic>
        <p:nvPicPr>
          <p:cNvPr id="16" name="Graphic 15" descr="Needle">
            <a:extLst>
              <a:ext uri="{FF2B5EF4-FFF2-40B4-BE49-F238E27FC236}">
                <a16:creationId xmlns:a16="http://schemas.microsoft.com/office/drawing/2014/main" id="{FCCBED58-3B26-6D92-D88B-15A19A0618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256852" y="5500484"/>
            <a:ext cx="640080" cy="640080"/>
          </a:xfrm>
          <a:prstGeom prst="rect">
            <a:avLst/>
          </a:prstGeom>
        </p:spPr>
      </p:pic>
      <p:pic>
        <p:nvPicPr>
          <p:cNvPr id="18" name="Graphic 17" descr="Stethoscope">
            <a:extLst>
              <a:ext uri="{FF2B5EF4-FFF2-40B4-BE49-F238E27FC236}">
                <a16:creationId xmlns:a16="http://schemas.microsoft.com/office/drawing/2014/main" id="{5D7C93CF-0067-97FA-9627-32558C26CC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09445" y="6550574"/>
            <a:ext cx="914400" cy="914400"/>
          </a:xfrm>
          <a:prstGeom prst="rect">
            <a:avLst/>
          </a:prstGeom>
        </p:spPr>
      </p:pic>
      <p:pic>
        <p:nvPicPr>
          <p:cNvPr id="22" name="Graphic 21" descr="Eye">
            <a:extLst>
              <a:ext uri="{FF2B5EF4-FFF2-40B4-BE49-F238E27FC236}">
                <a16:creationId xmlns:a16="http://schemas.microsoft.com/office/drawing/2014/main" id="{4E757D5F-0973-B682-2957-6B339111D50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37520" y="5500484"/>
            <a:ext cx="640080" cy="640080"/>
          </a:xfrm>
          <a:prstGeom prst="rect">
            <a:avLst/>
          </a:prstGeom>
        </p:spPr>
      </p:pic>
      <p:sp>
        <p:nvSpPr>
          <p:cNvPr id="23" name="TextBox 32">
            <a:extLst>
              <a:ext uri="{FF2B5EF4-FFF2-40B4-BE49-F238E27FC236}">
                <a16:creationId xmlns:a16="http://schemas.microsoft.com/office/drawing/2014/main" id="{53F8BA03-2236-30A4-2D34-E8E7CF5B86BD}"/>
              </a:ext>
            </a:extLst>
          </p:cNvPr>
          <p:cNvSpPr txBox="1"/>
          <p:nvPr/>
        </p:nvSpPr>
        <p:spPr>
          <a:xfrm>
            <a:off x="4114800" y="4723910"/>
            <a:ext cx="5791200" cy="346249"/>
          </a:xfrm>
          <a:prstGeom prst="rect">
            <a:avLst/>
          </a:prstGeom>
        </p:spPr>
        <p:txBody>
          <a:bodyPr wrap="square" lIns="0" tIns="0" rIns="0" bIns="0" rtlCol="0" anchor="t">
            <a:spAutoFit/>
          </a:bodyPr>
          <a:lstStyle/>
          <a:p>
            <a:pPr algn="l">
              <a:lnSpc>
                <a:spcPts val="2603"/>
              </a:lnSpc>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Ngăn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ngừa</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biến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chứng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quan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trọng</a:t>
            </a: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p:txBody>
      </p:sp>
      <p:sp>
        <p:nvSpPr>
          <p:cNvPr id="24" name="TextBox 32">
            <a:extLst>
              <a:ext uri="{FF2B5EF4-FFF2-40B4-BE49-F238E27FC236}">
                <a16:creationId xmlns:a16="http://schemas.microsoft.com/office/drawing/2014/main" id="{9427DD17-9711-A57F-7F8A-B6E93B1F9F8D}"/>
              </a:ext>
            </a:extLst>
          </p:cNvPr>
          <p:cNvSpPr txBox="1"/>
          <p:nvPr/>
        </p:nvSpPr>
        <p:spPr>
          <a:xfrm>
            <a:off x="4114800" y="5637242"/>
            <a:ext cx="5418091" cy="346249"/>
          </a:xfrm>
          <a:prstGeom prst="rect">
            <a:avLst/>
          </a:prstGeom>
        </p:spPr>
        <p:txBody>
          <a:bodyPr lIns="0" tIns="0" rIns="0" bIns="0" rtlCol="0" anchor="t">
            <a:spAutoFit/>
          </a:bodyPr>
          <a:lstStyle/>
          <a:p>
            <a:pPr algn="l">
              <a:lnSpc>
                <a:spcPts val="2603"/>
              </a:lnSpc>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Tăng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hiệu</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quả</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điều</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trị</a:t>
            </a: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p:txBody>
      </p:sp>
      <p:sp>
        <p:nvSpPr>
          <p:cNvPr id="25" name="TextBox 32">
            <a:extLst>
              <a:ext uri="{FF2B5EF4-FFF2-40B4-BE49-F238E27FC236}">
                <a16:creationId xmlns:a16="http://schemas.microsoft.com/office/drawing/2014/main" id="{548764C4-909D-1881-7F13-DFE743F97421}"/>
              </a:ext>
            </a:extLst>
          </p:cNvPr>
          <p:cNvSpPr txBox="1"/>
          <p:nvPr/>
        </p:nvSpPr>
        <p:spPr>
          <a:xfrm>
            <a:off x="11498309" y="4731314"/>
            <a:ext cx="5760991" cy="346249"/>
          </a:xfrm>
          <a:prstGeom prst="rect">
            <a:avLst/>
          </a:prstGeom>
        </p:spPr>
        <p:txBody>
          <a:bodyPr wrap="square" lIns="0" tIns="0" rIns="0" bIns="0" rtlCol="0" anchor="t">
            <a:spAutoFit/>
          </a:bodyPr>
          <a:lstStyle/>
          <a:p>
            <a:pPr algn="l">
              <a:lnSpc>
                <a:spcPts val="2603"/>
              </a:lnSpc>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Giảm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gánh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nặng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cho</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hệ</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thống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y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tế</a:t>
            </a: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p:txBody>
      </p:sp>
      <p:sp>
        <p:nvSpPr>
          <p:cNvPr id="26" name="TextBox 32">
            <a:extLst>
              <a:ext uri="{FF2B5EF4-FFF2-40B4-BE49-F238E27FC236}">
                <a16:creationId xmlns:a16="http://schemas.microsoft.com/office/drawing/2014/main" id="{45AA18B9-FEDA-EEA3-6C93-D62CB81F2C2D}"/>
              </a:ext>
            </a:extLst>
          </p:cNvPr>
          <p:cNvSpPr txBox="1"/>
          <p:nvPr/>
        </p:nvSpPr>
        <p:spPr>
          <a:xfrm>
            <a:off x="11498309" y="5653811"/>
            <a:ext cx="5418091" cy="346249"/>
          </a:xfrm>
          <a:prstGeom prst="rect">
            <a:avLst/>
          </a:prstGeom>
        </p:spPr>
        <p:txBody>
          <a:bodyPr lIns="0" tIns="0" rIns="0" bIns="0" rtlCol="0" anchor="t">
            <a:spAutoFit/>
          </a:bodyPr>
          <a:lstStyle/>
          <a:p>
            <a:pPr algn="l">
              <a:lnSpc>
                <a:spcPts val="2603"/>
              </a:lnSpc>
              <a:spcBef>
                <a:spcPct val="0"/>
              </a:spcBef>
            </a:pP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Bảo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vệ</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chất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lượng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cuộc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sống</a:t>
            </a: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p:txBody>
      </p:sp>
      <p:sp>
        <p:nvSpPr>
          <p:cNvPr id="27" name="TextBox 32">
            <a:extLst>
              <a:ext uri="{FF2B5EF4-FFF2-40B4-BE49-F238E27FC236}">
                <a16:creationId xmlns:a16="http://schemas.microsoft.com/office/drawing/2014/main" id="{794F3009-1C62-AAD3-62EC-8394E37B0775}"/>
              </a:ext>
            </a:extLst>
          </p:cNvPr>
          <p:cNvSpPr txBox="1"/>
          <p:nvPr/>
        </p:nvSpPr>
        <p:spPr>
          <a:xfrm>
            <a:off x="7010400" y="6834649"/>
            <a:ext cx="8688814" cy="346249"/>
          </a:xfrm>
          <a:prstGeom prst="rect">
            <a:avLst/>
          </a:prstGeom>
        </p:spPr>
        <p:txBody>
          <a:bodyPr wrap="square" lIns="0" tIns="0" rIns="0" bIns="0" rtlCol="0" anchor="t">
            <a:spAutoFit/>
          </a:bodyPr>
          <a:lstStyle/>
          <a:p>
            <a:pPr algn="l">
              <a:lnSpc>
                <a:spcPts val="2603"/>
              </a:lnSpc>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Tăng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tính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chủ</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động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trong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chăm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sóc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sức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khoẻ</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cá</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nhân</a:t>
            </a: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p:txBody>
      </p:sp>
      <p:pic>
        <p:nvPicPr>
          <p:cNvPr id="29" name="Graphic 28" descr="Doctor">
            <a:extLst>
              <a:ext uri="{FF2B5EF4-FFF2-40B4-BE49-F238E27FC236}">
                <a16:creationId xmlns:a16="http://schemas.microsoft.com/office/drawing/2014/main" id="{6D07499D-1544-186F-7F88-A571A241E2D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37520" y="4519104"/>
            <a:ext cx="640080" cy="640080"/>
          </a:xfrm>
          <a:prstGeom prst="rect">
            <a:avLst/>
          </a:prstGeom>
        </p:spPr>
      </p:pic>
      <p:sp>
        <p:nvSpPr>
          <p:cNvPr id="2" name="Rectangle 1">
            <a:extLst>
              <a:ext uri="{FF2B5EF4-FFF2-40B4-BE49-F238E27FC236}">
                <a16:creationId xmlns:a16="http://schemas.microsoft.com/office/drawing/2014/main" id="{97D8B122-7C03-B26B-3014-2B5C3E1D3339}"/>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1+#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14"/>
                    </p:tgtEl>
                  </p:cond>
                </p:stCondLst>
                <p:endSync evt="end" delay="0">
                  <p:rtn val="all"/>
                </p:endSync>
                <p:childTnLst>
                  <p:par>
                    <p:cTn id="34" fill="hold">
                      <p:stCondLst>
                        <p:cond delay="0"/>
                      </p:stCondLst>
                      <p:childTnLst>
                        <p:par>
                          <p:cTn id="35" fill="hold">
                            <p:stCondLst>
                              <p:cond delay="0"/>
                            </p:stCondLst>
                            <p:childTnLst>
                              <p:par>
                                <p:cTn id="36" presetID="2" presetClass="entr" presetSubtype="1" fill="hold" grpId="0" nodeType="clickEffect">
                                  <p:stCondLst>
                                    <p:cond delay="0"/>
                                  </p:stCondLst>
                                  <p:childTnLst>
                                    <p:set>
                                      <p:cBhvr>
                                        <p:cTn id="37" dur="1" fill="hold">
                                          <p:stCondLst>
                                            <p:cond delay="0"/>
                                          </p:stCondLst>
                                        </p:cTn>
                                        <p:tgtEl>
                                          <p:spTgt spid="23">
                                            <p:txEl>
                                              <p:pRg st="0" end="0"/>
                                            </p:txEl>
                                          </p:spTgt>
                                        </p:tgtEl>
                                        <p:attrNameLst>
                                          <p:attrName>style.visibility</p:attrName>
                                        </p:attrNameLst>
                                      </p:cBhvr>
                                      <p:to>
                                        <p:strVal val="visible"/>
                                      </p:to>
                                    </p:set>
                                    <p:anim calcmode="lin" valueType="num">
                                      <p:cBhvr additive="base">
                                        <p:cTn id="38"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nextCondLst>
                <p:cond evt="onClick" delay="0">
                  <p:tgtEl>
                    <p:spTgt spid="14"/>
                  </p:tgtEl>
                </p:cond>
              </p:nextCondLst>
            </p:seq>
            <p:seq concurrent="1" nextAc="seek">
              <p:cTn id="40" restart="whenNotActive" fill="hold" evtFilter="cancelBubble" nodeType="interactiveSeq">
                <p:stCondLst>
                  <p:cond evt="onClick" delay="0">
                    <p:tgtEl>
                      <p:spTgt spid="16"/>
                    </p:tgtEl>
                  </p:cond>
                </p:stCondLst>
                <p:endSync evt="end" delay="0">
                  <p:rtn val="all"/>
                </p:endSync>
                <p:childTnLst>
                  <p:par>
                    <p:cTn id="41" fill="hold">
                      <p:stCondLst>
                        <p:cond delay="0"/>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0-#ppt_w/2"/>
                                          </p:val>
                                        </p:tav>
                                        <p:tav tm="100000">
                                          <p:val>
                                            <p:strVal val="#ppt_x"/>
                                          </p:val>
                                        </p:tav>
                                      </p:tavLst>
                                    </p:anim>
                                    <p:anim calcmode="lin" valueType="num">
                                      <p:cBhvr additive="base">
                                        <p:cTn id="4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16"/>
                  </p:tgtEl>
                </p:cond>
              </p:nextCondLst>
            </p:seq>
            <p:seq concurrent="1" nextAc="seek">
              <p:cTn id="47" restart="whenNotActive" fill="hold" evtFilter="cancelBubble" nodeType="interactiveSeq">
                <p:stCondLst>
                  <p:cond evt="onClick" delay="0">
                    <p:tgtEl>
                      <p:spTgt spid="29"/>
                    </p:tgtEl>
                  </p:cond>
                </p:stCondLst>
                <p:endSync evt="end" delay="0">
                  <p:rtn val="all"/>
                </p:endSync>
                <p:childTnLst>
                  <p:par>
                    <p:cTn id="48" fill="hold">
                      <p:stCondLst>
                        <p:cond delay="0"/>
                      </p:stCondLst>
                      <p:childTnLst>
                        <p:par>
                          <p:cTn id="49" fill="hold">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500" fill="hold"/>
                                        <p:tgtEl>
                                          <p:spTgt spid="25"/>
                                        </p:tgtEl>
                                        <p:attrNameLst>
                                          <p:attrName>ppt_x</p:attrName>
                                        </p:attrNameLst>
                                      </p:cBhvr>
                                      <p:tavLst>
                                        <p:tav tm="0">
                                          <p:val>
                                            <p:strVal val="1+#ppt_w/2"/>
                                          </p:val>
                                        </p:tav>
                                        <p:tav tm="100000">
                                          <p:val>
                                            <p:strVal val="#ppt_x"/>
                                          </p:val>
                                        </p:tav>
                                      </p:tavLst>
                                    </p:anim>
                                    <p:anim calcmode="lin" valueType="num">
                                      <p:cBhvr additive="base">
                                        <p:cTn id="53"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29"/>
                  </p:tgtEl>
                </p:cond>
              </p:nextCondLst>
            </p:seq>
            <p:seq concurrent="1" nextAc="seek">
              <p:cTn id="54" restart="whenNotActive" fill="hold" evtFilter="cancelBubble" nodeType="interactiveSeq">
                <p:stCondLst>
                  <p:cond evt="onClick" delay="0">
                    <p:tgtEl>
                      <p:spTgt spid="22"/>
                    </p:tgtEl>
                  </p:cond>
                </p:stCondLst>
                <p:endSync evt="end" delay="0">
                  <p:rtn val="all"/>
                </p:endSync>
                <p:childTnLst>
                  <p:par>
                    <p:cTn id="55" fill="hold">
                      <p:stCondLst>
                        <p:cond delay="0"/>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1+#ppt_w/2"/>
                                          </p:val>
                                        </p:tav>
                                        <p:tav tm="100000">
                                          <p:val>
                                            <p:strVal val="#ppt_x"/>
                                          </p:val>
                                        </p:tav>
                                      </p:tavLst>
                                    </p:anim>
                                    <p:anim calcmode="lin" valueType="num">
                                      <p:cBhvr additive="base">
                                        <p:cTn id="60"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nextCondLst>
                <p:cond evt="onClick" delay="0">
                  <p:tgtEl>
                    <p:spTgt spid="22"/>
                  </p:tgtEl>
                </p:cond>
              </p:nextCondLst>
            </p:seq>
            <p:seq concurrent="1" nextAc="seek">
              <p:cTn id="61" restart="whenNotActive" fill="hold" evtFilter="cancelBubble" nodeType="interactiveSeq">
                <p:stCondLst>
                  <p:cond evt="onClick" delay="0">
                    <p:tgtEl>
                      <p:spTgt spid="18"/>
                    </p:tgtEl>
                  </p:cond>
                </p:stCondLst>
                <p:endSync evt="end" delay="0">
                  <p:rtn val="all"/>
                </p:endSync>
                <p:childTnLst>
                  <p:par>
                    <p:cTn id="62" fill="hold">
                      <p:stCondLst>
                        <p:cond delay="0"/>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additive="base">
                                        <p:cTn id="66" dur="500" fill="hold"/>
                                        <p:tgtEl>
                                          <p:spTgt spid="27"/>
                                        </p:tgtEl>
                                        <p:attrNameLst>
                                          <p:attrName>ppt_x</p:attrName>
                                        </p:attrNameLst>
                                      </p:cBhvr>
                                      <p:tavLst>
                                        <p:tav tm="0">
                                          <p:val>
                                            <p:strVal val="#ppt_x"/>
                                          </p:val>
                                        </p:tav>
                                        <p:tav tm="100000">
                                          <p:val>
                                            <p:strVal val="#ppt_x"/>
                                          </p:val>
                                        </p:tav>
                                      </p:tavLst>
                                    </p:anim>
                                    <p:anim calcmode="lin" valueType="num">
                                      <p:cBhvr additive="base">
                                        <p:cTn id="6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18"/>
                  </p:tgtEl>
                </p:cond>
              </p:nextCondLst>
            </p:seq>
          </p:childTnLst>
        </p:cTn>
      </p:par>
    </p:tnLst>
    <p:bldLst>
      <p:bldP spid="23" grpId="0" build="allAtOnce"/>
      <p:bldP spid="24" grpId="0"/>
      <p:bldP spid="25" grpId="0"/>
      <p:bldP spid="26"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A4B0DA7C-81C3-74E2-D031-83578617C58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273561B8-BBE5-2BF5-3FB8-E73D6CF7F3CE}"/>
              </a:ext>
            </a:extLst>
          </p:cNvPr>
          <p:cNvSpPr/>
          <p:nvPr/>
        </p:nvSpPr>
        <p:spPr>
          <a:xfrm>
            <a:off x="3127342" y="3980122"/>
            <a:ext cx="12327182" cy="2326756"/>
          </a:xfrm>
          <a:custGeom>
            <a:avLst/>
            <a:gdLst/>
            <a:ahLst/>
            <a:cxnLst/>
            <a:rect l="l" t="t" r="r" b="b"/>
            <a:pathLst>
              <a:path w="12327182" h="2326756">
                <a:moveTo>
                  <a:pt x="0" y="0"/>
                </a:moveTo>
                <a:lnTo>
                  <a:pt x="12327182" y="0"/>
                </a:lnTo>
                <a:lnTo>
                  <a:pt x="12327182" y="2326756"/>
                </a:lnTo>
                <a:lnTo>
                  <a:pt x="0" y="2326756"/>
                </a:lnTo>
                <a:lnTo>
                  <a:pt x="0" y="0"/>
                </a:lnTo>
                <a:close/>
              </a:path>
            </a:pathLst>
          </a:custGeom>
          <a:blipFill>
            <a:blip r:embed="rId2"/>
            <a:stretch>
              <a:fillRect/>
            </a:stretch>
          </a:blipFill>
        </p:spPr>
      </p:sp>
      <p:sp>
        <p:nvSpPr>
          <p:cNvPr id="6" name="TextBox 6">
            <a:extLst>
              <a:ext uri="{FF2B5EF4-FFF2-40B4-BE49-F238E27FC236}">
                <a16:creationId xmlns:a16="http://schemas.microsoft.com/office/drawing/2014/main" id="{1A99DEC8-DB24-D493-FE98-7F8D118CDF4B}"/>
              </a:ext>
            </a:extLst>
          </p:cNvPr>
          <p:cNvSpPr txBox="1"/>
          <p:nvPr/>
        </p:nvSpPr>
        <p:spPr>
          <a:xfrm>
            <a:off x="4398743" y="3761826"/>
            <a:ext cx="9490515" cy="2487123"/>
          </a:xfrm>
          <a:prstGeom prst="rect">
            <a:avLst/>
          </a:prstGeom>
        </p:spPr>
        <p:txBody>
          <a:bodyPr lIns="0" tIns="0" rIns="0" bIns="0" rtlCol="0" anchor="t">
            <a:spAutoFit/>
          </a:bodyPr>
          <a:lstStyle/>
          <a:p>
            <a:pPr algn="ctr">
              <a:lnSpc>
                <a:spcPts val="20350"/>
              </a:lnSpc>
              <a:spcBef>
                <a:spcPct val="0"/>
              </a:spcBef>
            </a:pPr>
            <a:r>
              <a:rPr lang="en-US" sz="14535">
                <a:solidFill>
                  <a:srgbClr val="FFFFFF"/>
                </a:solidFill>
                <a:latin typeface="Anton"/>
                <a:ea typeface="Anton"/>
                <a:cs typeface="Anton"/>
                <a:sym typeface="Anton"/>
              </a:rPr>
              <a:t>THANK YOU!</a:t>
            </a:r>
          </a:p>
        </p:txBody>
      </p:sp>
      <p:sp>
        <p:nvSpPr>
          <p:cNvPr id="7" name="Freeform 7">
            <a:extLst>
              <a:ext uri="{FF2B5EF4-FFF2-40B4-BE49-F238E27FC236}">
                <a16:creationId xmlns:a16="http://schemas.microsoft.com/office/drawing/2014/main" id="{8BE5BF0C-C341-2192-733D-3791EDF48B8E}"/>
              </a:ext>
            </a:extLst>
          </p:cNvPr>
          <p:cNvSpPr/>
          <p:nvPr/>
        </p:nvSpPr>
        <p:spPr>
          <a:xfrm flipH="1" flipV="1">
            <a:off x="16813855" y="9068185"/>
            <a:ext cx="445445" cy="445445"/>
          </a:xfrm>
          <a:custGeom>
            <a:avLst/>
            <a:gdLst/>
            <a:ahLst/>
            <a:cxnLst/>
            <a:rect l="l" t="t" r="r" b="b"/>
            <a:pathLst>
              <a:path w="445445" h="445445">
                <a:moveTo>
                  <a:pt x="445445" y="445444"/>
                </a:moveTo>
                <a:lnTo>
                  <a:pt x="0" y="445444"/>
                </a:lnTo>
                <a:lnTo>
                  <a:pt x="0" y="0"/>
                </a:lnTo>
                <a:lnTo>
                  <a:pt x="445445" y="0"/>
                </a:lnTo>
                <a:lnTo>
                  <a:pt x="445445" y="44544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a:extLst>
              <a:ext uri="{FF2B5EF4-FFF2-40B4-BE49-F238E27FC236}">
                <a16:creationId xmlns:a16="http://schemas.microsoft.com/office/drawing/2014/main" id="{1273583F-8629-A744-A09F-8BAED072D590}"/>
              </a:ext>
            </a:extLst>
          </p:cNvPr>
          <p:cNvSpPr txBox="1"/>
          <p:nvPr/>
        </p:nvSpPr>
        <p:spPr>
          <a:xfrm>
            <a:off x="6353517" y="6528255"/>
            <a:ext cx="6585473" cy="397522"/>
          </a:xfrm>
          <a:prstGeom prst="rect">
            <a:avLst/>
          </a:prstGeom>
        </p:spPr>
        <p:txBody>
          <a:bodyPr lIns="0" tIns="0" rIns="0" bIns="0" rtlCol="0" anchor="t">
            <a:spAutoFit/>
          </a:bodyPr>
          <a:lstStyle/>
          <a:p>
            <a:pPr algn="ctr">
              <a:lnSpc>
                <a:spcPts val="3289"/>
              </a:lnSpc>
              <a:spcBef>
                <a:spcPct val="0"/>
              </a:spcBef>
            </a:pPr>
            <a:r>
              <a:rPr lang="en-US" sz="2349" dirty="0">
                <a:solidFill>
                  <a:srgbClr val="FFFFFF"/>
                </a:solidFill>
                <a:latin typeface="Raleway"/>
                <a:ea typeface="Raleway"/>
                <a:cs typeface="Raleway"/>
                <a:sym typeface="Raleway"/>
              </a:rPr>
              <a:t>www.reallygreatsite.com</a:t>
            </a:r>
          </a:p>
        </p:txBody>
      </p:sp>
    </p:spTree>
    <p:extLst>
      <p:ext uri="{BB962C8B-B14F-4D97-AF65-F5344CB8AC3E}">
        <p14:creationId xmlns:p14="http://schemas.microsoft.com/office/powerpoint/2010/main" val="3792227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7449800" y="911765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128647" y="869038"/>
            <a:ext cx="12801600" cy="1044325"/>
          </a:xfrm>
          <a:prstGeom prst="rect">
            <a:avLst/>
          </a:prstGeom>
        </p:spPr>
        <p:txBody>
          <a:bodyPr wrap="square" lIns="0" tIns="0" rIns="0" bIns="0" rtlCol="0" anchor="t">
            <a:spAutoFit/>
          </a:bodyPr>
          <a:lstStyle/>
          <a:p>
            <a:pPr algn="ctr">
              <a:lnSpc>
                <a:spcPts val="7485"/>
              </a:lnSpc>
            </a:pPr>
            <a:r>
              <a:rPr lang="en-US" sz="9600" dirty="0">
                <a:solidFill>
                  <a:srgbClr val="FFFFFF"/>
                </a:solidFill>
                <a:latin typeface="Anton"/>
                <a:ea typeface="Anton"/>
                <a:cs typeface="Anton"/>
                <a:sym typeface="Anton"/>
              </a:rPr>
              <a:t>TỔNG QUAN BÀI TOÁN</a:t>
            </a:r>
          </a:p>
        </p:txBody>
      </p:sp>
      <p:sp>
        <p:nvSpPr>
          <p:cNvPr id="5" name="Freeform 5"/>
          <p:cNvSpPr/>
          <p:nvPr/>
        </p:nvSpPr>
        <p:spPr>
          <a:xfrm>
            <a:off x="-889149" y="2343823"/>
            <a:ext cx="7153125" cy="6255802"/>
          </a:xfrm>
          <a:custGeom>
            <a:avLst/>
            <a:gdLst/>
            <a:ahLst/>
            <a:cxnLst/>
            <a:rect l="l" t="t" r="r" b="b"/>
            <a:pathLst>
              <a:path w="7153125" h="6255802">
                <a:moveTo>
                  <a:pt x="0" y="0"/>
                </a:moveTo>
                <a:lnTo>
                  <a:pt x="7153125" y="0"/>
                </a:lnTo>
                <a:lnTo>
                  <a:pt x="7153125" y="6255802"/>
                </a:lnTo>
                <a:lnTo>
                  <a:pt x="0" y="6255802"/>
                </a:lnTo>
                <a:lnTo>
                  <a:pt x="0" y="0"/>
                </a:lnTo>
                <a:close/>
              </a:path>
            </a:pathLst>
          </a:custGeom>
          <a:blipFill>
            <a:blip r:embed="rId5"/>
            <a:stretch>
              <a:fillRect/>
            </a:stretch>
          </a:blipFill>
        </p:spPr>
      </p:sp>
      <p:grpSp>
        <p:nvGrpSpPr>
          <p:cNvPr id="25" name="Group 24">
            <a:extLst>
              <a:ext uri="{FF2B5EF4-FFF2-40B4-BE49-F238E27FC236}">
                <a16:creationId xmlns:a16="http://schemas.microsoft.com/office/drawing/2014/main" id="{D21C646B-FB78-B931-358D-8FA8642C7A2C}"/>
              </a:ext>
            </a:extLst>
          </p:cNvPr>
          <p:cNvGrpSpPr/>
          <p:nvPr/>
        </p:nvGrpSpPr>
        <p:grpSpPr>
          <a:xfrm>
            <a:off x="6479030" y="3016599"/>
            <a:ext cx="3447196" cy="1284773"/>
            <a:chOff x="6499083" y="3632812"/>
            <a:chExt cx="3447196" cy="1284773"/>
          </a:xfrm>
        </p:grpSpPr>
        <p:grpSp>
          <p:nvGrpSpPr>
            <p:cNvPr id="8" name="Group 8"/>
            <p:cNvGrpSpPr/>
            <p:nvPr/>
          </p:nvGrpSpPr>
          <p:grpSpPr>
            <a:xfrm>
              <a:off x="6499083" y="3632812"/>
              <a:ext cx="3447196" cy="1284773"/>
              <a:chOff x="0" y="0"/>
              <a:chExt cx="907903" cy="338376"/>
            </a:xfrm>
          </p:grpSpPr>
          <p:sp>
            <p:nvSpPr>
              <p:cNvPr id="9" name="Freeform 9"/>
              <p:cNvSpPr/>
              <p:nvPr/>
            </p:nvSpPr>
            <p:spPr>
              <a:xfrm>
                <a:off x="0" y="0"/>
                <a:ext cx="907903" cy="338376"/>
              </a:xfrm>
              <a:custGeom>
                <a:avLst/>
                <a:gdLst/>
                <a:ahLst/>
                <a:cxnLst/>
                <a:rect l="l" t="t" r="r" b="b"/>
                <a:pathLst>
                  <a:path w="907903" h="338376">
                    <a:moveTo>
                      <a:pt x="0" y="0"/>
                    </a:moveTo>
                    <a:lnTo>
                      <a:pt x="907903" y="0"/>
                    </a:lnTo>
                    <a:lnTo>
                      <a:pt x="907903" y="338376"/>
                    </a:lnTo>
                    <a:lnTo>
                      <a:pt x="0" y="338376"/>
                    </a:lnTo>
                    <a:close/>
                  </a:path>
                </a:pathLst>
              </a:custGeom>
              <a:gradFill rotWithShape="1">
                <a:gsLst>
                  <a:gs pos="0">
                    <a:srgbClr val="365E93">
                      <a:alpha val="56000"/>
                    </a:srgbClr>
                  </a:gs>
                  <a:gs pos="100000">
                    <a:srgbClr val="AF2BA5">
                      <a:alpha val="56000"/>
                    </a:srgbClr>
                  </a:gs>
                </a:gsLst>
                <a:lin ang="0"/>
              </a:gradFill>
            </p:spPr>
          </p:sp>
          <p:sp>
            <p:nvSpPr>
              <p:cNvPr id="10" name="TextBox 10"/>
              <p:cNvSpPr txBox="1"/>
              <p:nvPr/>
            </p:nvSpPr>
            <p:spPr>
              <a:xfrm>
                <a:off x="0" y="-38100"/>
                <a:ext cx="907903" cy="376476"/>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6935896" y="4202868"/>
              <a:ext cx="2573569" cy="346249"/>
            </a:xfrm>
            <a:prstGeom prst="rect">
              <a:avLst/>
            </a:prstGeom>
          </p:spPr>
          <p:txBody>
            <a:bodyPr lIns="0" tIns="0" rIns="0" bIns="0" rtlCol="0" anchor="t">
              <a:spAutoFit/>
            </a:bodyPr>
            <a:lstStyle/>
            <a:p>
              <a:pPr algn="ctr">
                <a:lnSpc>
                  <a:spcPts val="2718"/>
                </a:lnSpc>
              </a:pPr>
              <a:r>
                <a:rPr lang="en-US" sz="2800" b="1" dirty="0" err="1">
                  <a:solidFill>
                    <a:srgbClr val="FFFFFF"/>
                  </a:solidFill>
                  <a:latin typeface="Raleway Bold"/>
                  <a:ea typeface="Raleway Bold"/>
                  <a:cs typeface="Raleway Bold"/>
                  <a:sym typeface="Raleway Bold"/>
                </a:rPr>
                <a:t>Mục</a:t>
              </a:r>
              <a:r>
                <a:rPr lang="en-US" sz="2800" b="1" dirty="0">
                  <a:solidFill>
                    <a:srgbClr val="FFFFFF"/>
                  </a:solidFill>
                  <a:latin typeface="Raleway Bold"/>
                  <a:ea typeface="Raleway Bold"/>
                  <a:cs typeface="Raleway Bold"/>
                  <a:sym typeface="Raleway Bold"/>
                </a:rPr>
                <a:t> </a:t>
              </a:r>
              <a:r>
                <a:rPr lang="en-US" sz="2800" b="1" dirty="0" err="1">
                  <a:solidFill>
                    <a:srgbClr val="FFFFFF"/>
                  </a:solidFill>
                  <a:latin typeface="Raleway Bold"/>
                  <a:ea typeface="Raleway Bold"/>
                  <a:cs typeface="Raleway Bold"/>
                  <a:sym typeface="Raleway Bold"/>
                </a:rPr>
                <a:t>tiêu</a:t>
              </a:r>
              <a:endParaRPr lang="en-US" sz="2800" b="1" dirty="0">
                <a:solidFill>
                  <a:srgbClr val="FFFFFF"/>
                </a:solidFill>
                <a:latin typeface="Raleway Bold"/>
                <a:ea typeface="Raleway Bold"/>
                <a:cs typeface="Raleway Bold"/>
                <a:sym typeface="Raleway Bold"/>
              </a:endParaRPr>
            </a:p>
          </p:txBody>
        </p:sp>
      </p:grpSp>
      <p:sp>
        <p:nvSpPr>
          <p:cNvPr id="12" name="TextBox 12"/>
          <p:cNvSpPr txBox="1"/>
          <p:nvPr/>
        </p:nvSpPr>
        <p:spPr>
          <a:xfrm>
            <a:off x="10363039" y="2982178"/>
            <a:ext cx="6585473" cy="1269578"/>
          </a:xfrm>
          <a:prstGeom prst="rect">
            <a:avLst/>
          </a:prstGeom>
        </p:spPr>
        <p:txBody>
          <a:bodyPr lIns="0" tIns="0" rIns="0" bIns="0" rtlCol="0" anchor="t">
            <a:spAutoFit/>
          </a:bodyPr>
          <a:lstStyle/>
          <a:p>
            <a:pPr algn="l">
              <a:lnSpc>
                <a:spcPts val="3289"/>
              </a:lnSpc>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Phân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loại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hình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ảnh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võng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mạc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thành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các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loại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bệnh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mắt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khác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nhau</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bằng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kỹ</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thuật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học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sâu</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(Deep Learning).</a:t>
            </a:r>
          </a:p>
        </p:txBody>
      </p:sp>
      <p:grpSp>
        <p:nvGrpSpPr>
          <p:cNvPr id="26" name="Group 25">
            <a:extLst>
              <a:ext uri="{FF2B5EF4-FFF2-40B4-BE49-F238E27FC236}">
                <a16:creationId xmlns:a16="http://schemas.microsoft.com/office/drawing/2014/main" id="{088DBF1C-697C-E924-602B-FB06AEF2F3FF}"/>
              </a:ext>
            </a:extLst>
          </p:cNvPr>
          <p:cNvGrpSpPr/>
          <p:nvPr/>
        </p:nvGrpSpPr>
        <p:grpSpPr>
          <a:xfrm>
            <a:off x="6496763" y="4871428"/>
            <a:ext cx="3447196" cy="1284773"/>
            <a:chOff x="6516816" y="5487641"/>
            <a:chExt cx="3447196" cy="1284773"/>
          </a:xfrm>
        </p:grpSpPr>
        <p:grpSp>
          <p:nvGrpSpPr>
            <p:cNvPr id="13" name="Group 13"/>
            <p:cNvGrpSpPr/>
            <p:nvPr/>
          </p:nvGrpSpPr>
          <p:grpSpPr>
            <a:xfrm>
              <a:off x="6516816" y="5487641"/>
              <a:ext cx="3447196" cy="1284773"/>
              <a:chOff x="0" y="0"/>
              <a:chExt cx="907903" cy="338376"/>
            </a:xfrm>
          </p:grpSpPr>
          <p:sp>
            <p:nvSpPr>
              <p:cNvPr id="14" name="Freeform 14"/>
              <p:cNvSpPr/>
              <p:nvPr/>
            </p:nvSpPr>
            <p:spPr>
              <a:xfrm>
                <a:off x="0" y="0"/>
                <a:ext cx="907903" cy="338376"/>
              </a:xfrm>
              <a:custGeom>
                <a:avLst/>
                <a:gdLst/>
                <a:ahLst/>
                <a:cxnLst/>
                <a:rect l="l" t="t" r="r" b="b"/>
                <a:pathLst>
                  <a:path w="907903" h="338376">
                    <a:moveTo>
                      <a:pt x="0" y="0"/>
                    </a:moveTo>
                    <a:lnTo>
                      <a:pt x="907903" y="0"/>
                    </a:lnTo>
                    <a:lnTo>
                      <a:pt x="907903" y="338376"/>
                    </a:lnTo>
                    <a:lnTo>
                      <a:pt x="0" y="338376"/>
                    </a:lnTo>
                    <a:close/>
                  </a:path>
                </a:pathLst>
              </a:custGeom>
              <a:gradFill rotWithShape="1">
                <a:gsLst>
                  <a:gs pos="0">
                    <a:srgbClr val="365E93">
                      <a:alpha val="22000"/>
                    </a:srgbClr>
                  </a:gs>
                  <a:gs pos="100000">
                    <a:srgbClr val="AF2BA5">
                      <a:alpha val="22000"/>
                    </a:srgbClr>
                  </a:gs>
                </a:gsLst>
                <a:lin ang="0"/>
              </a:gradFill>
            </p:spPr>
          </p:sp>
          <p:sp>
            <p:nvSpPr>
              <p:cNvPr id="15" name="TextBox 15"/>
              <p:cNvSpPr txBox="1"/>
              <p:nvPr/>
            </p:nvSpPr>
            <p:spPr>
              <a:xfrm>
                <a:off x="0" y="-38100"/>
                <a:ext cx="907903" cy="376476"/>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6954944" y="5933198"/>
              <a:ext cx="2573569" cy="346249"/>
            </a:xfrm>
            <a:prstGeom prst="rect">
              <a:avLst/>
            </a:prstGeom>
          </p:spPr>
          <p:txBody>
            <a:bodyPr lIns="0" tIns="0" rIns="0" bIns="0" rtlCol="0" anchor="t">
              <a:spAutoFit/>
            </a:bodyPr>
            <a:lstStyle/>
            <a:p>
              <a:pPr algn="ctr">
                <a:lnSpc>
                  <a:spcPts val="2718"/>
                </a:lnSpc>
              </a:pPr>
              <a:r>
                <a:rPr lang="en-US" sz="2800" b="1" dirty="0" err="1">
                  <a:solidFill>
                    <a:srgbClr val="FFFFFF"/>
                  </a:solidFill>
                  <a:latin typeface="Raleway Bold"/>
                  <a:ea typeface="Raleway Bold"/>
                  <a:cs typeface="Raleway Bold"/>
                  <a:sym typeface="Raleway Bold"/>
                </a:rPr>
                <a:t>Đối</a:t>
              </a:r>
              <a:r>
                <a:rPr lang="en-US" sz="2800" b="1" dirty="0">
                  <a:solidFill>
                    <a:srgbClr val="FFFFFF"/>
                  </a:solidFill>
                  <a:latin typeface="Raleway Bold"/>
                  <a:ea typeface="Raleway Bold"/>
                  <a:cs typeface="Raleway Bold"/>
                  <a:sym typeface="Raleway Bold"/>
                </a:rPr>
                <a:t> </a:t>
              </a:r>
              <a:r>
                <a:rPr lang="en-US" sz="2800" b="1" dirty="0" err="1">
                  <a:solidFill>
                    <a:srgbClr val="FFFFFF"/>
                  </a:solidFill>
                  <a:latin typeface="Raleway Bold"/>
                  <a:ea typeface="Raleway Bold"/>
                  <a:cs typeface="Raleway Bold"/>
                  <a:sym typeface="Raleway Bold"/>
                </a:rPr>
                <a:t>tượng</a:t>
              </a:r>
              <a:endParaRPr lang="en-US" sz="2800" b="1" dirty="0">
                <a:solidFill>
                  <a:srgbClr val="FFFFFF"/>
                </a:solidFill>
                <a:latin typeface="Raleway Bold"/>
                <a:ea typeface="Raleway Bold"/>
                <a:cs typeface="Raleway Bold"/>
                <a:sym typeface="Raleway Bold"/>
              </a:endParaRPr>
            </a:p>
          </p:txBody>
        </p:sp>
      </p:grpSp>
      <p:grpSp>
        <p:nvGrpSpPr>
          <p:cNvPr id="27" name="Group 26">
            <a:extLst>
              <a:ext uri="{FF2B5EF4-FFF2-40B4-BE49-F238E27FC236}">
                <a16:creationId xmlns:a16="http://schemas.microsoft.com/office/drawing/2014/main" id="{870CA129-138A-E54C-9EBB-120A4A8CDD78}"/>
              </a:ext>
            </a:extLst>
          </p:cNvPr>
          <p:cNvGrpSpPr/>
          <p:nvPr/>
        </p:nvGrpSpPr>
        <p:grpSpPr>
          <a:xfrm>
            <a:off x="6479030" y="6450653"/>
            <a:ext cx="3447196" cy="1429434"/>
            <a:chOff x="6499083" y="7066866"/>
            <a:chExt cx="3447196" cy="1429434"/>
          </a:xfrm>
        </p:grpSpPr>
        <p:grpSp>
          <p:nvGrpSpPr>
            <p:cNvPr id="18" name="Group 18"/>
            <p:cNvGrpSpPr/>
            <p:nvPr/>
          </p:nvGrpSpPr>
          <p:grpSpPr>
            <a:xfrm>
              <a:off x="6499083" y="7066866"/>
              <a:ext cx="3447196" cy="1429434"/>
              <a:chOff x="0" y="-38100"/>
              <a:chExt cx="907903" cy="376476"/>
            </a:xfrm>
          </p:grpSpPr>
          <p:sp>
            <p:nvSpPr>
              <p:cNvPr id="19" name="Freeform 19"/>
              <p:cNvSpPr/>
              <p:nvPr/>
            </p:nvSpPr>
            <p:spPr>
              <a:xfrm>
                <a:off x="0" y="0"/>
                <a:ext cx="907903" cy="338376"/>
              </a:xfrm>
              <a:custGeom>
                <a:avLst/>
                <a:gdLst/>
                <a:ahLst/>
                <a:cxnLst/>
                <a:rect l="l" t="t" r="r" b="b"/>
                <a:pathLst>
                  <a:path w="907903" h="338376">
                    <a:moveTo>
                      <a:pt x="0" y="0"/>
                    </a:moveTo>
                    <a:lnTo>
                      <a:pt x="907903" y="0"/>
                    </a:lnTo>
                    <a:lnTo>
                      <a:pt x="907903" y="338376"/>
                    </a:lnTo>
                    <a:lnTo>
                      <a:pt x="0" y="338376"/>
                    </a:lnTo>
                    <a:close/>
                  </a:path>
                </a:pathLst>
              </a:custGeom>
              <a:gradFill rotWithShape="1">
                <a:gsLst>
                  <a:gs pos="0">
                    <a:srgbClr val="365E93">
                      <a:alpha val="56000"/>
                    </a:srgbClr>
                  </a:gs>
                  <a:gs pos="100000">
                    <a:srgbClr val="AF2BA5">
                      <a:alpha val="56000"/>
                    </a:srgbClr>
                  </a:gs>
                </a:gsLst>
                <a:lin ang="0"/>
              </a:gradFill>
            </p:spPr>
            <p:txBody>
              <a:bodyPr/>
              <a:lstStyle/>
              <a:p>
                <a:endParaRPr lang="vi-VN"/>
              </a:p>
            </p:txBody>
          </p:sp>
          <p:sp>
            <p:nvSpPr>
              <p:cNvPr id="20" name="TextBox 20"/>
              <p:cNvSpPr txBox="1"/>
              <p:nvPr/>
            </p:nvSpPr>
            <p:spPr>
              <a:xfrm>
                <a:off x="0" y="-38100"/>
                <a:ext cx="907903" cy="376476"/>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6935895" y="7680788"/>
              <a:ext cx="2573569" cy="346249"/>
            </a:xfrm>
            <a:prstGeom prst="rect">
              <a:avLst/>
            </a:prstGeom>
          </p:spPr>
          <p:txBody>
            <a:bodyPr lIns="0" tIns="0" rIns="0" bIns="0" rtlCol="0" anchor="t">
              <a:spAutoFit/>
            </a:bodyPr>
            <a:lstStyle/>
            <a:p>
              <a:pPr algn="ctr">
                <a:lnSpc>
                  <a:spcPts val="2718"/>
                </a:lnSpc>
              </a:pPr>
              <a:r>
                <a:rPr lang="en-US" sz="2800" b="1" dirty="0">
                  <a:solidFill>
                    <a:srgbClr val="FFFFFF"/>
                  </a:solidFill>
                  <a:latin typeface="Raleway Bold"/>
                  <a:ea typeface="Raleway Bold"/>
                  <a:cs typeface="Raleway Bold"/>
                  <a:sym typeface="Raleway Bold"/>
                </a:rPr>
                <a:t>Ý </a:t>
              </a:r>
              <a:r>
                <a:rPr lang="en-US" sz="2800" b="1" dirty="0" err="1">
                  <a:solidFill>
                    <a:srgbClr val="FFFFFF"/>
                  </a:solidFill>
                  <a:latin typeface="Raleway Bold"/>
                  <a:ea typeface="Raleway Bold"/>
                  <a:cs typeface="Raleway Bold"/>
                  <a:sym typeface="Raleway Bold"/>
                </a:rPr>
                <a:t>nghĩa</a:t>
              </a:r>
              <a:endParaRPr lang="en-US" sz="2800" b="1" dirty="0">
                <a:solidFill>
                  <a:srgbClr val="FFFFFF"/>
                </a:solidFill>
                <a:latin typeface="Raleway Bold"/>
                <a:ea typeface="Raleway Bold"/>
                <a:cs typeface="Raleway Bold"/>
                <a:sym typeface="Raleway Bold"/>
              </a:endParaRPr>
            </a:p>
          </p:txBody>
        </p:sp>
      </p:grpSp>
      <p:sp>
        <p:nvSpPr>
          <p:cNvPr id="22" name="TextBox 22"/>
          <p:cNvSpPr txBox="1"/>
          <p:nvPr/>
        </p:nvSpPr>
        <p:spPr>
          <a:xfrm>
            <a:off x="10431051" y="6590398"/>
            <a:ext cx="6998696" cy="2954655"/>
          </a:xfrm>
          <a:prstGeom prst="rect">
            <a:avLst/>
          </a:prstGeom>
        </p:spPr>
        <p:txBody>
          <a:bodyPr wrap="square" lIns="0" tIns="0" rIns="0" bIns="0" rtlCol="0" anchor="t">
            <a:spAutoFit/>
          </a:bodyPr>
          <a:lstStyle/>
          <a:p>
            <a:pPr marL="457200" indent="-457200" algn="l">
              <a:spcBef>
                <a:spcPct val="0"/>
              </a:spcBef>
              <a:buFont typeface="Wingdings" panose="05000000000000000000" pitchFamily="2" charset="2"/>
              <a:buChar char="ü"/>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Hỗ</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trợ</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đội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ngũ</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bấc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sĩ</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chẩn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đoán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nhanh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hơn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và</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chính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xác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hơn</a:t>
            </a: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a:p>
            <a:pPr marL="457200" indent="-457200" algn="l">
              <a:spcBef>
                <a:spcPct val="0"/>
              </a:spcBef>
              <a:buFont typeface="Wingdings" panose="05000000000000000000" pitchFamily="2" charset="2"/>
              <a:buChar char="ü"/>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Tiết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kiệm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thời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gian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khám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và</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phát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hiện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sớm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các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bệnh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nghiêm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trọng</a:t>
            </a: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a:p>
            <a:pPr marL="457200" indent="-457200" algn="l">
              <a:spcBef>
                <a:spcPct val="0"/>
              </a:spcBef>
              <a:buFont typeface="Wingdings" panose="05000000000000000000" pitchFamily="2" charset="2"/>
              <a:buChar char="ü"/>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Ứng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dụng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được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trong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hệ</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thống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khám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bệnh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thông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minh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a:t>
            </a:r>
          </a:p>
        </p:txBody>
      </p:sp>
      <p:grpSp>
        <p:nvGrpSpPr>
          <p:cNvPr id="24" name="Group 23">
            <a:extLst>
              <a:ext uri="{FF2B5EF4-FFF2-40B4-BE49-F238E27FC236}">
                <a16:creationId xmlns:a16="http://schemas.microsoft.com/office/drawing/2014/main" id="{94A6DCF1-7427-E589-1D39-BAF5A8D08659}"/>
              </a:ext>
            </a:extLst>
          </p:cNvPr>
          <p:cNvGrpSpPr/>
          <p:nvPr/>
        </p:nvGrpSpPr>
        <p:grpSpPr>
          <a:xfrm>
            <a:off x="10363039" y="4448271"/>
            <a:ext cx="7836896" cy="2046905"/>
            <a:chOff x="10451104" y="5260127"/>
            <a:chExt cx="7836896" cy="2046905"/>
          </a:xfrm>
        </p:grpSpPr>
        <p:sp>
          <p:nvSpPr>
            <p:cNvPr id="17" name="TextBox 17"/>
            <p:cNvSpPr txBox="1"/>
            <p:nvPr/>
          </p:nvSpPr>
          <p:spPr>
            <a:xfrm>
              <a:off x="10451104" y="5260127"/>
              <a:ext cx="7074896" cy="423193"/>
            </a:xfrm>
            <a:prstGeom prst="rect">
              <a:avLst/>
            </a:prstGeom>
          </p:spPr>
          <p:txBody>
            <a:bodyPr wrap="square" lIns="0" tIns="0" rIns="0" bIns="0" rtlCol="0" anchor="t">
              <a:spAutoFit/>
            </a:bodyPr>
            <a:lstStyle/>
            <a:p>
              <a:pPr algn="l">
                <a:lnSpc>
                  <a:spcPts val="3289"/>
                </a:lnSpc>
                <a:spcBef>
                  <a:spcPct val="0"/>
                </a:spcBef>
              </a:pP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Các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loại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bệnh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được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phân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loại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trong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dataset:</a:t>
              </a:r>
            </a:p>
          </p:txBody>
        </p:sp>
        <p:sp>
          <p:nvSpPr>
            <p:cNvPr id="23" name="TextBox 17">
              <a:extLst>
                <a:ext uri="{FF2B5EF4-FFF2-40B4-BE49-F238E27FC236}">
                  <a16:creationId xmlns:a16="http://schemas.microsoft.com/office/drawing/2014/main" id="{20CA718F-0193-8F32-2865-FA951DE0D235}"/>
                </a:ext>
              </a:extLst>
            </p:cNvPr>
            <p:cNvSpPr txBox="1"/>
            <p:nvPr/>
          </p:nvSpPr>
          <p:spPr>
            <a:xfrm>
              <a:off x="10451104" y="5614261"/>
              <a:ext cx="7836896" cy="1692771"/>
            </a:xfrm>
            <a:prstGeom prst="rect">
              <a:avLst/>
            </a:prstGeom>
          </p:spPr>
          <p:txBody>
            <a:bodyPr wrap="square" lIns="0" tIns="0" rIns="0" bIns="0" numCol="2" rtlCol="0" anchor="t">
              <a:spAutoFit/>
            </a:bodyPr>
            <a:lstStyle/>
            <a:p>
              <a:pPr marL="457200" indent="-457200" algn="l">
                <a:lnSpc>
                  <a:spcPts val="3289"/>
                </a:lnSpc>
                <a:spcBef>
                  <a:spcPct val="0"/>
                </a:spcBef>
                <a:buFont typeface="Arial" panose="020B0604020202020204" pitchFamily="34" charset="0"/>
                <a:buChar char="•"/>
              </a:pPr>
              <a:r>
                <a:rPr lang="en-US" sz="2800" dirty="0">
                  <a:solidFill>
                    <a:srgbClr val="FFFFFF"/>
                  </a:solidFill>
                  <a:latin typeface="Times New Roman" panose="02020603050405020304" pitchFamily="18" charset="0"/>
                  <a:ea typeface="Raleway"/>
                  <a:cs typeface="Times New Roman" panose="02020603050405020304" pitchFamily="18" charset="0"/>
                  <a:sym typeface="Raleway"/>
                </a:rPr>
                <a:t>Cataract </a:t>
              </a:r>
            </a:p>
            <a:p>
              <a:pPr marL="457200" indent="-457200" algn="l">
                <a:lnSpc>
                  <a:spcPts val="3289"/>
                </a:lnSpc>
                <a:spcBef>
                  <a:spcPct val="0"/>
                </a:spcBef>
                <a:buFont typeface="Arial" panose="020B0604020202020204" pitchFamily="34" charset="0"/>
                <a:buChar char="•"/>
              </a:pPr>
              <a:r>
                <a:rPr lang="en-US" sz="2800" dirty="0">
                  <a:solidFill>
                    <a:srgbClr val="FFFFFF"/>
                  </a:solidFill>
                  <a:latin typeface="Times New Roman" panose="02020603050405020304" pitchFamily="18" charset="0"/>
                  <a:ea typeface="Raleway"/>
                  <a:cs typeface="Times New Roman" panose="02020603050405020304" pitchFamily="18" charset="0"/>
                  <a:sym typeface="Raleway"/>
                </a:rPr>
                <a:t>Diabetic Retinopathy</a:t>
              </a:r>
              <a:endParaRPr lang="en-US" dirty="0">
                <a:sym typeface="Raleway"/>
              </a:endParaRPr>
            </a:p>
            <a:p>
              <a:pPr marL="457200" indent="-457200" algn="l">
                <a:lnSpc>
                  <a:spcPts val="3289"/>
                </a:lnSpc>
                <a:spcBef>
                  <a:spcPct val="0"/>
                </a:spcBef>
                <a:buFont typeface="Arial" panose="020B0604020202020204" pitchFamily="34" charset="0"/>
                <a:buChar char="•"/>
              </a:pPr>
              <a:r>
                <a:rPr lang="en-US" sz="2800" dirty="0">
                  <a:solidFill>
                    <a:srgbClr val="FFFFFF"/>
                  </a:solidFill>
                  <a:latin typeface="Times New Roman" panose="02020603050405020304" pitchFamily="18" charset="0"/>
                  <a:ea typeface="Raleway"/>
                  <a:cs typeface="Times New Roman" panose="02020603050405020304" pitchFamily="18" charset="0"/>
                  <a:sym typeface="Raleway"/>
                </a:rPr>
                <a:t>Macular Scar</a:t>
              </a:r>
            </a:p>
            <a:p>
              <a:pPr marL="457200" indent="-457200" algn="l">
                <a:lnSpc>
                  <a:spcPts val="3289"/>
                </a:lnSpc>
                <a:spcBef>
                  <a:spcPct val="0"/>
                </a:spcBef>
                <a:buFont typeface="Arial" panose="020B0604020202020204" pitchFamily="34" charset="0"/>
                <a:buChar char="•"/>
              </a:pPr>
              <a:r>
                <a:rPr lang="en-US" sz="2800" dirty="0">
                  <a:solidFill>
                    <a:srgbClr val="FFFFFF"/>
                  </a:solidFill>
                  <a:latin typeface="Times New Roman" panose="02020603050405020304" pitchFamily="18" charset="0"/>
                  <a:ea typeface="Raleway"/>
                  <a:cs typeface="Times New Roman" panose="02020603050405020304" pitchFamily="18" charset="0"/>
                  <a:sym typeface="Raleway"/>
                </a:rPr>
                <a:t>Myopia</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25"/>
                    </p:tgtEl>
                  </p:cond>
                </p:stCondLst>
                <p:endSync evt="end" delay="0">
                  <p:rtn val="all"/>
                </p:endSync>
                <p:childTnLst>
                  <p:par>
                    <p:cTn id="22" fill="hold">
                      <p:stCondLst>
                        <p:cond delay="0"/>
                      </p:stCondLst>
                      <p:childTnLst>
                        <p:par>
                          <p:cTn id="23" fill="hold">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p:cTn id="26" dur="10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27" dur="1000" fill="hold"/>
                                        <p:tgtEl>
                                          <p:spTgt spid="12">
                                            <p:txEl>
                                              <p:pRg st="0" end="0"/>
                                            </p:txEl>
                                          </p:spTgt>
                                        </p:tgtEl>
                                        <p:attrNameLst>
                                          <p:attrName>ppt_h</p:attrName>
                                        </p:attrNameLst>
                                      </p:cBhvr>
                                      <p:tavLst>
                                        <p:tav tm="0">
                                          <p:val>
                                            <p:fltVal val="0"/>
                                          </p:val>
                                        </p:tav>
                                        <p:tav tm="100000">
                                          <p:val>
                                            <p:strVal val="#ppt_h"/>
                                          </p:val>
                                        </p:tav>
                                      </p:tavLst>
                                    </p:anim>
                                    <p:anim calcmode="lin" valueType="num">
                                      <p:cBhvr>
                                        <p:cTn id="28" dur="1000" fill="hold"/>
                                        <p:tgtEl>
                                          <p:spTgt spid="12">
                                            <p:txEl>
                                              <p:pRg st="0" end="0"/>
                                            </p:txEl>
                                          </p:spTgt>
                                        </p:tgtEl>
                                        <p:attrNameLst>
                                          <p:attrName>style.rotation</p:attrName>
                                        </p:attrNameLst>
                                      </p:cBhvr>
                                      <p:tavLst>
                                        <p:tav tm="0">
                                          <p:val>
                                            <p:fltVal val="90"/>
                                          </p:val>
                                        </p:tav>
                                        <p:tav tm="100000">
                                          <p:val>
                                            <p:fltVal val="0"/>
                                          </p:val>
                                        </p:tav>
                                      </p:tavLst>
                                    </p:anim>
                                    <p:animEffect transition="in" filter="fade">
                                      <p:cBhvr>
                                        <p:cTn id="29" dur="1000"/>
                                        <p:tgtEl>
                                          <p:spTgt spid="12">
                                            <p:txEl>
                                              <p:pRg st="0" end="0"/>
                                            </p:txEl>
                                          </p:spTgt>
                                        </p:tgtEl>
                                      </p:cBhvr>
                                    </p:animEffect>
                                  </p:childTnLst>
                                </p:cTn>
                              </p:par>
                            </p:childTnLst>
                          </p:cTn>
                        </p:par>
                      </p:childTnLst>
                    </p:cTn>
                  </p:par>
                </p:childTnLst>
              </p:cTn>
              <p:nextCondLst>
                <p:cond evt="onClick" delay="0">
                  <p:tgtEl>
                    <p:spTgt spid="25"/>
                  </p:tgtEl>
                </p:cond>
              </p:nextCondLst>
            </p:seq>
            <p:seq concurrent="1" nextAc="seek">
              <p:cTn id="30" restart="whenNotActive" fill="hold" evtFilter="cancelBubble" nodeType="interactiveSeq">
                <p:stCondLst>
                  <p:cond evt="onClick" delay="0">
                    <p:tgtEl>
                      <p:spTgt spid="26"/>
                    </p:tgtEl>
                  </p:cond>
                </p:stCondLst>
                <p:endSync evt="end" delay="0">
                  <p:rtn val="all"/>
                </p:endSync>
                <p:childTnLst>
                  <p:par>
                    <p:cTn id="31" fill="hold">
                      <p:stCondLst>
                        <p:cond delay="0"/>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6"/>
                  </p:tgtEl>
                </p:cond>
              </p:nextCondLst>
            </p:seq>
            <p:seq concurrent="1" nextAc="seek">
              <p:cTn id="37" restart="whenNotActive" fill="hold" evtFilter="cancelBubble" nodeType="interactiveSeq">
                <p:stCondLst>
                  <p:cond evt="onClick" delay="0">
                    <p:tgtEl>
                      <p:spTgt spid="27"/>
                    </p:tgtEl>
                  </p:cond>
                </p:stCondLst>
                <p:endSync evt="end" delay="0">
                  <p:rtn val="all"/>
                </p:endSync>
                <p:childTnLst>
                  <p:par>
                    <p:cTn id="38" fill="hold">
                      <p:stCondLst>
                        <p:cond delay="0"/>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circle(in)">
                                      <p:cBhvr>
                                        <p:cTn id="42" dur="2000"/>
                                        <p:tgtEl>
                                          <p:spTgt spid="22"/>
                                        </p:tgtEl>
                                      </p:cBhvr>
                                    </p:animEffect>
                                  </p:childTnLst>
                                </p:cTn>
                              </p:par>
                            </p:childTnLst>
                          </p:cTn>
                        </p:par>
                      </p:childTnLst>
                    </p:cTn>
                  </p:par>
                </p:childTnLst>
              </p:cTn>
              <p:nextCondLst>
                <p:cond evt="onClick" delay="0">
                  <p:tgtEl>
                    <p:spTgt spid="27"/>
                  </p:tgtEl>
                </p:cond>
              </p:nextCondLst>
            </p:seq>
          </p:childTnLst>
        </p:cTn>
      </p:par>
    </p:tnLst>
    <p:bldLst>
      <p:bldP spid="4" grpId="0"/>
      <p:bldP spid="12" grpId="0" build="allAtOnce"/>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32281" y="3950750"/>
            <a:ext cx="4929188" cy="4923026"/>
          </a:xfrm>
          <a:custGeom>
            <a:avLst/>
            <a:gdLst/>
            <a:ahLst/>
            <a:cxnLst/>
            <a:rect l="l" t="t" r="r" b="b"/>
            <a:pathLst>
              <a:path w="4929188" h="4923026">
                <a:moveTo>
                  <a:pt x="0" y="0"/>
                </a:moveTo>
                <a:lnTo>
                  <a:pt x="4929188" y="0"/>
                </a:lnTo>
                <a:lnTo>
                  <a:pt x="4929188" y="4923026"/>
                </a:lnTo>
                <a:lnTo>
                  <a:pt x="0" y="4923026"/>
                </a:lnTo>
                <a:lnTo>
                  <a:pt x="0" y="0"/>
                </a:lnTo>
                <a:close/>
              </a:path>
            </a:pathLst>
          </a:custGeom>
          <a:blipFill>
            <a:blip r:embed="rId4"/>
            <a:stretch>
              <a:fillRect/>
            </a:stretch>
          </a:blipFill>
        </p:spPr>
      </p:sp>
      <p:sp>
        <p:nvSpPr>
          <p:cNvPr id="5" name="Freeform 5"/>
          <p:cNvSpPr/>
          <p:nvPr/>
        </p:nvSpPr>
        <p:spPr>
          <a:xfrm>
            <a:off x="6783898" y="1843389"/>
            <a:ext cx="10855512" cy="6276460"/>
          </a:xfrm>
          <a:custGeom>
            <a:avLst/>
            <a:gdLst/>
            <a:ahLst/>
            <a:cxnLst/>
            <a:rect l="l" t="t" r="r" b="b"/>
            <a:pathLst>
              <a:path w="10855512" h="6276460">
                <a:moveTo>
                  <a:pt x="0" y="0"/>
                </a:moveTo>
                <a:lnTo>
                  <a:pt x="10855512" y="0"/>
                </a:lnTo>
                <a:lnTo>
                  <a:pt x="10855512" y="6276460"/>
                </a:lnTo>
                <a:lnTo>
                  <a:pt x="0" y="62764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8039100" y="3950750"/>
            <a:ext cx="3086100" cy="3101262"/>
            <a:chOff x="0" y="0"/>
            <a:chExt cx="812800" cy="816793"/>
          </a:xfrm>
        </p:grpSpPr>
        <p:sp>
          <p:nvSpPr>
            <p:cNvPr id="7" name="Freeform 7"/>
            <p:cNvSpPr/>
            <p:nvPr/>
          </p:nvSpPr>
          <p:spPr>
            <a:xfrm>
              <a:off x="0" y="0"/>
              <a:ext cx="812800" cy="816793"/>
            </a:xfrm>
            <a:custGeom>
              <a:avLst/>
              <a:gdLst/>
              <a:ahLst/>
              <a:cxnLst/>
              <a:rect l="l" t="t" r="r" b="b"/>
              <a:pathLst>
                <a:path w="812800" h="816793">
                  <a:moveTo>
                    <a:pt x="0" y="0"/>
                  </a:moveTo>
                  <a:lnTo>
                    <a:pt x="812800" y="0"/>
                  </a:lnTo>
                  <a:lnTo>
                    <a:pt x="812800" y="816793"/>
                  </a:lnTo>
                  <a:lnTo>
                    <a:pt x="0" y="816793"/>
                  </a:lnTo>
                  <a:close/>
                </a:path>
              </a:pathLst>
            </a:custGeom>
            <a:gradFill rotWithShape="1">
              <a:gsLst>
                <a:gs pos="0">
                  <a:srgbClr val="365E93">
                    <a:alpha val="34000"/>
                  </a:srgbClr>
                </a:gs>
                <a:gs pos="100000">
                  <a:srgbClr val="AF2BA5">
                    <a:alpha val="34000"/>
                  </a:srgbClr>
                </a:gs>
              </a:gsLst>
              <a:lin ang="0"/>
            </a:gradFill>
          </p:spPr>
        </p:sp>
        <p:sp>
          <p:nvSpPr>
            <p:cNvPr id="8" name="TextBox 8"/>
            <p:cNvSpPr txBox="1"/>
            <p:nvPr/>
          </p:nvSpPr>
          <p:spPr>
            <a:xfrm>
              <a:off x="0" y="-38100"/>
              <a:ext cx="812800" cy="854893"/>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619173" y="3626790"/>
            <a:ext cx="5267534" cy="3129062"/>
          </a:xfrm>
          <a:prstGeom prst="rect">
            <a:avLst/>
          </a:prstGeom>
        </p:spPr>
        <p:txBody>
          <a:bodyPr lIns="0" tIns="0" rIns="0" bIns="0" rtlCol="0" anchor="t">
            <a:spAutoFit/>
          </a:bodyPr>
          <a:lstStyle/>
          <a:p>
            <a:pPr algn="ctr">
              <a:lnSpc>
                <a:spcPts val="12239"/>
              </a:lnSpc>
            </a:pPr>
            <a:r>
              <a:rPr lang="en-US" sz="11229" dirty="0">
                <a:solidFill>
                  <a:srgbClr val="FFFFFF"/>
                </a:solidFill>
                <a:latin typeface="Anton"/>
                <a:ea typeface="Anton"/>
                <a:cs typeface="Anton"/>
                <a:sym typeface="Anton"/>
              </a:rPr>
              <a:t>Eye Disease</a:t>
            </a:r>
          </a:p>
        </p:txBody>
      </p:sp>
      <p:grpSp>
        <p:nvGrpSpPr>
          <p:cNvPr id="12" name="Group 12"/>
          <p:cNvGrpSpPr/>
          <p:nvPr/>
        </p:nvGrpSpPr>
        <p:grpSpPr>
          <a:xfrm>
            <a:off x="8039100" y="2752384"/>
            <a:ext cx="3086100" cy="1198366"/>
            <a:chOff x="0" y="0"/>
            <a:chExt cx="812800" cy="315619"/>
          </a:xfrm>
        </p:grpSpPr>
        <p:sp>
          <p:nvSpPr>
            <p:cNvPr id="13" name="Freeform 13"/>
            <p:cNvSpPr/>
            <p:nvPr/>
          </p:nvSpPr>
          <p:spPr>
            <a:xfrm>
              <a:off x="0" y="0"/>
              <a:ext cx="812800" cy="315619"/>
            </a:xfrm>
            <a:custGeom>
              <a:avLst/>
              <a:gdLst/>
              <a:ahLst/>
              <a:cxnLst/>
              <a:rect l="l" t="t" r="r" b="b"/>
              <a:pathLst>
                <a:path w="812800" h="315619">
                  <a:moveTo>
                    <a:pt x="0" y="0"/>
                  </a:moveTo>
                  <a:lnTo>
                    <a:pt x="812800" y="0"/>
                  </a:lnTo>
                  <a:lnTo>
                    <a:pt x="812800" y="315619"/>
                  </a:lnTo>
                  <a:lnTo>
                    <a:pt x="0" y="315619"/>
                  </a:lnTo>
                  <a:close/>
                </a:path>
              </a:pathLst>
            </a:custGeom>
            <a:gradFill rotWithShape="1">
              <a:gsLst>
                <a:gs pos="0">
                  <a:srgbClr val="365E93">
                    <a:alpha val="56000"/>
                  </a:srgbClr>
                </a:gs>
                <a:gs pos="100000">
                  <a:srgbClr val="AF2BA5">
                    <a:alpha val="56000"/>
                  </a:srgbClr>
                </a:gs>
              </a:gsLst>
              <a:lin ang="0"/>
            </a:gradFill>
          </p:spPr>
        </p:sp>
        <p:sp>
          <p:nvSpPr>
            <p:cNvPr id="14" name="TextBox 14"/>
            <p:cNvSpPr txBox="1"/>
            <p:nvPr/>
          </p:nvSpPr>
          <p:spPr>
            <a:xfrm>
              <a:off x="0" y="-38100"/>
              <a:ext cx="812800" cy="35371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8039101" y="3004193"/>
            <a:ext cx="3086098" cy="692497"/>
          </a:xfrm>
          <a:prstGeom prst="rect">
            <a:avLst/>
          </a:prstGeom>
        </p:spPr>
        <p:txBody>
          <a:bodyPr wrap="square" lIns="0" tIns="0" rIns="0" bIns="0" rtlCol="0" anchor="t">
            <a:spAutoFit/>
          </a:bodyPr>
          <a:lstStyle/>
          <a:p>
            <a:pPr algn="ctr">
              <a:lnSpc>
                <a:spcPts val="2718"/>
              </a:lnSpc>
            </a:pPr>
            <a:r>
              <a:rPr lang="en-US" sz="2400" b="1" dirty="0">
                <a:solidFill>
                  <a:srgbClr val="FFFFFF"/>
                </a:solidFill>
                <a:latin typeface="Raleway Bold"/>
                <a:ea typeface="Raleway Bold"/>
                <a:cs typeface="Times New Roman" panose="02020603050405020304" pitchFamily="18" charset="0"/>
                <a:sym typeface="Raleway Bold"/>
              </a:rPr>
              <a:t>Cataract</a:t>
            </a:r>
            <a:br>
              <a:rPr lang="en-US" sz="2400" b="1" dirty="0">
                <a:solidFill>
                  <a:srgbClr val="FFFFFF"/>
                </a:solidFill>
                <a:latin typeface="Raleway Bold"/>
                <a:ea typeface="Raleway Bold"/>
                <a:cs typeface="Times New Roman" panose="02020603050405020304" pitchFamily="18" charset="0"/>
                <a:sym typeface="Raleway Bold"/>
              </a:rPr>
            </a:br>
            <a:r>
              <a:rPr lang="en-US" sz="2400" b="1" dirty="0">
                <a:solidFill>
                  <a:srgbClr val="FFFFFF"/>
                </a:solidFill>
                <a:latin typeface="Raleway Bold"/>
                <a:ea typeface="Raleway Bold"/>
                <a:cs typeface="Times New Roman" panose="02020603050405020304" pitchFamily="18" charset="0"/>
                <a:sym typeface="Raleway Bold"/>
              </a:rPr>
              <a:t>(</a:t>
            </a:r>
            <a:r>
              <a:rPr lang="en-US" sz="2400" b="1" dirty="0" err="1">
                <a:solidFill>
                  <a:srgbClr val="FFFFFF"/>
                </a:solidFill>
                <a:latin typeface="Raleway Bold"/>
                <a:ea typeface="Raleway Bold"/>
                <a:cs typeface="Times New Roman" panose="02020603050405020304" pitchFamily="18" charset="0"/>
                <a:sym typeface="Raleway Bold"/>
              </a:rPr>
              <a:t>Đục</a:t>
            </a:r>
            <a:r>
              <a:rPr lang="en-US" sz="2400" b="1" dirty="0">
                <a:solidFill>
                  <a:srgbClr val="FFFFFF"/>
                </a:solidFill>
                <a:latin typeface="Raleway Bold"/>
                <a:ea typeface="Raleway Bold"/>
                <a:cs typeface="Times New Roman" panose="02020603050405020304" pitchFamily="18" charset="0"/>
                <a:sym typeface="Raleway Bold"/>
              </a:rPr>
              <a:t> </a:t>
            </a:r>
            <a:r>
              <a:rPr lang="en-US" sz="2400" b="1" dirty="0" err="1">
                <a:solidFill>
                  <a:srgbClr val="FFFFFF"/>
                </a:solidFill>
                <a:latin typeface="Raleway Bold"/>
                <a:ea typeface="Raleway Bold"/>
                <a:cs typeface="Times New Roman" panose="02020603050405020304" pitchFamily="18" charset="0"/>
                <a:sym typeface="Raleway Bold"/>
              </a:rPr>
              <a:t>thuỷ</a:t>
            </a:r>
            <a:r>
              <a:rPr lang="en-US" sz="2400" b="1" dirty="0">
                <a:solidFill>
                  <a:srgbClr val="FFFFFF"/>
                </a:solidFill>
                <a:latin typeface="Raleway Bold"/>
                <a:ea typeface="Raleway Bold"/>
                <a:cs typeface="Times New Roman" panose="02020603050405020304" pitchFamily="18" charset="0"/>
                <a:sym typeface="Raleway Bold"/>
              </a:rPr>
              <a:t> </a:t>
            </a:r>
            <a:r>
              <a:rPr lang="en-US" sz="2400" b="1" dirty="0" err="1">
                <a:solidFill>
                  <a:srgbClr val="FFFFFF"/>
                </a:solidFill>
                <a:latin typeface="Raleway Bold"/>
                <a:ea typeface="Raleway Bold"/>
                <a:cs typeface="Times New Roman" panose="02020603050405020304" pitchFamily="18" charset="0"/>
                <a:sym typeface="Raleway Bold"/>
              </a:rPr>
              <a:t>tinh</a:t>
            </a:r>
            <a:r>
              <a:rPr lang="en-US" sz="2400" b="1" dirty="0">
                <a:solidFill>
                  <a:srgbClr val="FFFFFF"/>
                </a:solidFill>
                <a:latin typeface="Raleway Bold"/>
                <a:ea typeface="Raleway Bold"/>
                <a:cs typeface="Times New Roman" panose="02020603050405020304" pitchFamily="18" charset="0"/>
                <a:sym typeface="Raleway Bold"/>
              </a:rPr>
              <a:t> </a:t>
            </a:r>
            <a:r>
              <a:rPr lang="en-US" sz="2400" b="1" dirty="0" err="1">
                <a:solidFill>
                  <a:srgbClr val="FFFFFF"/>
                </a:solidFill>
                <a:latin typeface="Raleway Bold"/>
                <a:ea typeface="Raleway Bold"/>
                <a:cs typeface="Times New Roman" panose="02020603050405020304" pitchFamily="18" charset="0"/>
                <a:sym typeface="Raleway Bold"/>
              </a:rPr>
              <a:t>thể</a:t>
            </a:r>
            <a:r>
              <a:rPr lang="en-US" sz="2400" b="1" dirty="0">
                <a:solidFill>
                  <a:srgbClr val="FFFFFF"/>
                </a:solidFill>
                <a:latin typeface="Raleway Bold"/>
                <a:ea typeface="Raleway Bold"/>
                <a:cs typeface="Times New Roman" panose="02020603050405020304" pitchFamily="18" charset="0"/>
                <a:sym typeface="Raleway Bold"/>
              </a:rPr>
              <a:t>)</a:t>
            </a:r>
          </a:p>
        </p:txBody>
      </p:sp>
      <p:grpSp>
        <p:nvGrpSpPr>
          <p:cNvPr id="16" name="Group 16"/>
          <p:cNvGrpSpPr/>
          <p:nvPr/>
        </p:nvGrpSpPr>
        <p:grpSpPr>
          <a:xfrm>
            <a:off x="13258800" y="3943317"/>
            <a:ext cx="3086100" cy="3101262"/>
            <a:chOff x="0" y="0"/>
            <a:chExt cx="812800" cy="816793"/>
          </a:xfrm>
        </p:grpSpPr>
        <p:sp>
          <p:nvSpPr>
            <p:cNvPr id="17" name="Freeform 17"/>
            <p:cNvSpPr/>
            <p:nvPr/>
          </p:nvSpPr>
          <p:spPr>
            <a:xfrm>
              <a:off x="0" y="0"/>
              <a:ext cx="812800" cy="816793"/>
            </a:xfrm>
            <a:custGeom>
              <a:avLst/>
              <a:gdLst/>
              <a:ahLst/>
              <a:cxnLst/>
              <a:rect l="l" t="t" r="r" b="b"/>
              <a:pathLst>
                <a:path w="812800" h="816793">
                  <a:moveTo>
                    <a:pt x="0" y="0"/>
                  </a:moveTo>
                  <a:lnTo>
                    <a:pt x="812800" y="0"/>
                  </a:lnTo>
                  <a:lnTo>
                    <a:pt x="812800" y="816793"/>
                  </a:lnTo>
                  <a:lnTo>
                    <a:pt x="0" y="816793"/>
                  </a:lnTo>
                  <a:close/>
                </a:path>
              </a:pathLst>
            </a:custGeom>
            <a:gradFill rotWithShape="1">
              <a:gsLst>
                <a:gs pos="0">
                  <a:srgbClr val="365E93">
                    <a:alpha val="34000"/>
                  </a:srgbClr>
                </a:gs>
                <a:gs pos="100000">
                  <a:srgbClr val="AF2BA5">
                    <a:alpha val="34000"/>
                  </a:srgbClr>
                </a:gs>
              </a:gsLst>
              <a:lin ang="0"/>
            </a:gradFill>
          </p:spPr>
        </p:sp>
        <p:sp>
          <p:nvSpPr>
            <p:cNvPr id="18" name="TextBox 18"/>
            <p:cNvSpPr txBox="1"/>
            <p:nvPr/>
          </p:nvSpPr>
          <p:spPr>
            <a:xfrm>
              <a:off x="0" y="-38100"/>
              <a:ext cx="812800" cy="854893"/>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3258800" y="2744952"/>
            <a:ext cx="3086100" cy="1198366"/>
            <a:chOff x="0" y="0"/>
            <a:chExt cx="812800" cy="315619"/>
          </a:xfrm>
        </p:grpSpPr>
        <p:sp>
          <p:nvSpPr>
            <p:cNvPr id="20" name="Freeform 20"/>
            <p:cNvSpPr/>
            <p:nvPr/>
          </p:nvSpPr>
          <p:spPr>
            <a:xfrm>
              <a:off x="0" y="0"/>
              <a:ext cx="812800" cy="315619"/>
            </a:xfrm>
            <a:custGeom>
              <a:avLst/>
              <a:gdLst/>
              <a:ahLst/>
              <a:cxnLst/>
              <a:rect l="l" t="t" r="r" b="b"/>
              <a:pathLst>
                <a:path w="812800" h="315619">
                  <a:moveTo>
                    <a:pt x="0" y="0"/>
                  </a:moveTo>
                  <a:lnTo>
                    <a:pt x="812800" y="0"/>
                  </a:lnTo>
                  <a:lnTo>
                    <a:pt x="812800" y="315619"/>
                  </a:lnTo>
                  <a:lnTo>
                    <a:pt x="0" y="315619"/>
                  </a:lnTo>
                  <a:close/>
                </a:path>
              </a:pathLst>
            </a:custGeom>
            <a:gradFill rotWithShape="1">
              <a:gsLst>
                <a:gs pos="0">
                  <a:srgbClr val="365E93">
                    <a:alpha val="56000"/>
                  </a:srgbClr>
                </a:gs>
                <a:gs pos="100000">
                  <a:srgbClr val="AF2BA5">
                    <a:alpha val="56000"/>
                  </a:srgbClr>
                </a:gs>
              </a:gsLst>
              <a:lin ang="0"/>
            </a:gradFill>
          </p:spPr>
        </p:sp>
        <p:sp>
          <p:nvSpPr>
            <p:cNvPr id="21" name="TextBox 21"/>
            <p:cNvSpPr txBox="1"/>
            <p:nvPr/>
          </p:nvSpPr>
          <p:spPr>
            <a:xfrm>
              <a:off x="0" y="-38100"/>
              <a:ext cx="812800" cy="35371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13265017" y="2922834"/>
            <a:ext cx="3086100" cy="1038746"/>
          </a:xfrm>
          <a:prstGeom prst="rect">
            <a:avLst/>
          </a:prstGeom>
        </p:spPr>
        <p:txBody>
          <a:bodyPr wrap="square" lIns="0" tIns="0" rIns="0" bIns="0" rtlCol="0" anchor="t">
            <a:spAutoFit/>
          </a:bodyPr>
          <a:lstStyle/>
          <a:p>
            <a:pPr algn="ctr">
              <a:lnSpc>
                <a:spcPts val="2718"/>
              </a:lnSpc>
            </a:pPr>
            <a:r>
              <a:rPr lang="en-US" sz="2400" b="1" dirty="0">
                <a:solidFill>
                  <a:srgbClr val="FFFFFF"/>
                </a:solidFill>
                <a:latin typeface="Raleway Bold"/>
                <a:ea typeface="Raleway Bold"/>
                <a:cs typeface="Raleway Bold"/>
                <a:sym typeface="Raleway Bold"/>
              </a:rPr>
              <a:t>Diabetic Retinopathy</a:t>
            </a:r>
            <a:br>
              <a:rPr lang="en-US" sz="2400" b="1" dirty="0">
                <a:solidFill>
                  <a:srgbClr val="FFFFFF"/>
                </a:solidFill>
                <a:latin typeface="Raleway Bold"/>
                <a:ea typeface="Raleway Bold"/>
                <a:cs typeface="Raleway Bold"/>
                <a:sym typeface="Raleway Bold"/>
              </a:rPr>
            </a:br>
            <a:r>
              <a:rPr lang="en-US" sz="2400" b="1" dirty="0">
                <a:solidFill>
                  <a:srgbClr val="FFFFFF"/>
                </a:solidFill>
                <a:latin typeface="Raleway Bold"/>
                <a:ea typeface="Raleway Bold"/>
                <a:cs typeface="Raleway Bold"/>
                <a:sym typeface="Raleway Bold"/>
              </a:rPr>
              <a:t>(</a:t>
            </a:r>
            <a:r>
              <a:rPr lang="en-US" sz="2400" b="1" dirty="0" err="1">
                <a:solidFill>
                  <a:srgbClr val="FFFFFF"/>
                </a:solidFill>
                <a:latin typeface="Raleway Bold"/>
                <a:ea typeface="Raleway Bold"/>
                <a:cs typeface="Raleway Bold"/>
                <a:sym typeface="Raleway Bold"/>
              </a:rPr>
              <a:t>bệnh</a:t>
            </a:r>
            <a:r>
              <a:rPr lang="en-US" sz="2400" b="1" dirty="0">
                <a:solidFill>
                  <a:srgbClr val="FFFFFF"/>
                </a:solidFill>
                <a:latin typeface="Raleway Bold"/>
                <a:ea typeface="Raleway Bold"/>
                <a:cs typeface="Raleway Bold"/>
                <a:sym typeface="Raleway Bold"/>
              </a:rPr>
              <a:t> </a:t>
            </a:r>
            <a:r>
              <a:rPr lang="en-US" sz="2400" b="1" dirty="0" err="1">
                <a:solidFill>
                  <a:srgbClr val="FFFFFF"/>
                </a:solidFill>
                <a:latin typeface="Raleway Bold"/>
                <a:ea typeface="Raleway Bold"/>
                <a:cs typeface="Raleway Bold"/>
                <a:sym typeface="Raleway Bold"/>
              </a:rPr>
              <a:t>võng</a:t>
            </a:r>
            <a:r>
              <a:rPr lang="en-US" sz="2400" b="1" dirty="0">
                <a:solidFill>
                  <a:srgbClr val="FFFFFF"/>
                </a:solidFill>
                <a:latin typeface="Raleway Bold"/>
                <a:ea typeface="Raleway Bold"/>
                <a:cs typeface="Raleway Bold"/>
                <a:sym typeface="Raleway Bold"/>
              </a:rPr>
              <a:t> </a:t>
            </a:r>
            <a:r>
              <a:rPr lang="en-US" sz="2400" b="1" dirty="0" err="1">
                <a:solidFill>
                  <a:srgbClr val="FFFFFF"/>
                </a:solidFill>
                <a:latin typeface="Raleway Bold"/>
                <a:ea typeface="Raleway Bold"/>
                <a:cs typeface="Raleway Bold"/>
                <a:sym typeface="Raleway Bold"/>
              </a:rPr>
              <a:t>mạc</a:t>
            </a:r>
            <a:r>
              <a:rPr lang="en-US" sz="2400" b="1" dirty="0">
                <a:solidFill>
                  <a:srgbClr val="FFFFFF"/>
                </a:solidFill>
                <a:latin typeface="Raleway Bold"/>
                <a:ea typeface="Raleway Bold"/>
                <a:cs typeface="Raleway Bold"/>
                <a:sym typeface="Raleway Bold"/>
              </a:rPr>
              <a:t> do </a:t>
            </a:r>
            <a:r>
              <a:rPr lang="en-US" sz="2400" b="1" dirty="0" err="1">
                <a:solidFill>
                  <a:srgbClr val="FFFFFF"/>
                </a:solidFill>
                <a:latin typeface="Raleway Bold"/>
                <a:ea typeface="Raleway Bold"/>
                <a:cs typeface="Raleway Bold"/>
                <a:sym typeface="Raleway Bold"/>
              </a:rPr>
              <a:t>tiểu</a:t>
            </a:r>
            <a:r>
              <a:rPr lang="en-US" sz="2400" b="1" dirty="0">
                <a:solidFill>
                  <a:srgbClr val="FFFFFF"/>
                </a:solidFill>
                <a:latin typeface="Raleway Bold"/>
                <a:ea typeface="Raleway Bold"/>
                <a:cs typeface="Raleway Bold"/>
                <a:sym typeface="Raleway Bold"/>
              </a:rPr>
              <a:t> </a:t>
            </a:r>
            <a:r>
              <a:rPr lang="en-US" sz="2400" b="1" dirty="0" err="1">
                <a:solidFill>
                  <a:srgbClr val="FFFFFF"/>
                </a:solidFill>
                <a:latin typeface="Raleway Bold"/>
                <a:ea typeface="Raleway Bold"/>
                <a:cs typeface="Raleway Bold"/>
                <a:sym typeface="Raleway Bold"/>
              </a:rPr>
              <a:t>đường</a:t>
            </a:r>
            <a:r>
              <a:rPr lang="en-US" sz="2400" b="1" dirty="0">
                <a:solidFill>
                  <a:srgbClr val="FFFFFF"/>
                </a:solidFill>
                <a:latin typeface="Raleway Bold"/>
                <a:ea typeface="Raleway Bold"/>
                <a:cs typeface="Raleway Bold"/>
                <a:sym typeface="Raleway Bold"/>
              </a:rPr>
              <a:t>)</a:t>
            </a:r>
          </a:p>
        </p:txBody>
      </p:sp>
      <p:sp>
        <p:nvSpPr>
          <p:cNvPr id="30" name="TextBox 30"/>
          <p:cNvSpPr txBox="1"/>
          <p:nvPr/>
        </p:nvSpPr>
        <p:spPr>
          <a:xfrm>
            <a:off x="8376113" y="4501107"/>
            <a:ext cx="2412074" cy="1013098"/>
          </a:xfrm>
          <a:prstGeom prst="rect">
            <a:avLst/>
          </a:prstGeom>
        </p:spPr>
        <p:txBody>
          <a:bodyPr lIns="0" tIns="0" rIns="0" bIns="0" rtlCol="0" anchor="t">
            <a:spAutoFit/>
          </a:bodyPr>
          <a:lstStyle/>
          <a:p>
            <a:pPr algn="ctr">
              <a:lnSpc>
                <a:spcPts val="2603"/>
              </a:lnSpc>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Làm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mờ</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thuỷ</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tinh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thể</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gây</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giảm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thị</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lực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a:t>
            </a:r>
          </a:p>
        </p:txBody>
      </p:sp>
      <p:sp>
        <p:nvSpPr>
          <p:cNvPr id="31" name="TextBox 31"/>
          <p:cNvSpPr txBox="1"/>
          <p:nvPr/>
        </p:nvSpPr>
        <p:spPr>
          <a:xfrm>
            <a:off x="13629665" y="4476266"/>
            <a:ext cx="2412074" cy="1346522"/>
          </a:xfrm>
          <a:prstGeom prst="rect">
            <a:avLst/>
          </a:prstGeom>
        </p:spPr>
        <p:txBody>
          <a:bodyPr lIns="0" tIns="0" rIns="0" bIns="0" rtlCol="0" anchor="t">
            <a:spAutoFit/>
          </a:bodyPr>
          <a:lstStyle/>
          <a:p>
            <a:pPr algn="ctr">
              <a:lnSpc>
                <a:spcPts val="2603"/>
              </a:lnSpc>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Gây</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tổn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thương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mạch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máu</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võng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mạc</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p>
        </p:txBody>
      </p:sp>
      <p:pic>
        <p:nvPicPr>
          <p:cNvPr id="35" name="Picture 34">
            <a:extLst>
              <a:ext uri="{FF2B5EF4-FFF2-40B4-BE49-F238E27FC236}">
                <a16:creationId xmlns:a16="http://schemas.microsoft.com/office/drawing/2014/main" id="{F2976FF0-4F46-BF7E-BEC9-E650C094474A}"/>
              </a:ext>
            </a:extLst>
          </p:cNvPr>
          <p:cNvPicPr>
            <a:picLocks noChangeAspect="1"/>
          </p:cNvPicPr>
          <p:nvPr/>
        </p:nvPicPr>
        <p:blipFill>
          <a:blip r:embed="rId7" cstate="print">
            <a:extLst>
              <a:ext uri="{28A0092B-C50C-407E-A947-70E740481C1C}">
                <a14:useLocalDpi xmlns:a14="http://schemas.microsoft.com/office/drawing/2010/main" val="0"/>
              </a:ext>
            </a:extLst>
          </a:blip>
          <a:srcRect r="26"/>
          <a:stretch/>
        </p:blipFill>
        <p:spPr>
          <a:xfrm>
            <a:off x="8162851" y="4252393"/>
            <a:ext cx="2926080" cy="2468245"/>
          </a:xfrm>
          <a:prstGeom prst="rect">
            <a:avLst/>
          </a:prstGeom>
        </p:spPr>
      </p:pic>
      <p:pic>
        <p:nvPicPr>
          <p:cNvPr id="37" name="Picture 36">
            <a:extLst>
              <a:ext uri="{FF2B5EF4-FFF2-40B4-BE49-F238E27FC236}">
                <a16:creationId xmlns:a16="http://schemas.microsoft.com/office/drawing/2014/main" id="{43675FE3-9074-AD3B-C0D6-2B55EA94361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372662" y="4269278"/>
            <a:ext cx="2926080" cy="24676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15"/>
                    </p:tgtEl>
                  </p:cond>
                </p:stCondLst>
                <p:endSync evt="end" delay="0">
                  <p:rtn val="all"/>
                </p:endSync>
                <p:childTnLst>
                  <p:par>
                    <p:cTn id="14" fill="hold">
                      <p:stCondLst>
                        <p:cond delay="0"/>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randombar(horizontal)">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xit" presetSubtype="0" fill="hold" grpId="1" nodeType="clickEffect">
                                  <p:stCondLst>
                                    <p:cond delay="0"/>
                                  </p:stCondLst>
                                  <p:childTnLst>
                                    <p:anim calcmode="lin" valueType="num">
                                      <p:cBhvr>
                                        <p:cTn id="22" dur="1000"/>
                                        <p:tgtEl>
                                          <p:spTgt spid="30"/>
                                        </p:tgtEl>
                                        <p:attrNameLst>
                                          <p:attrName>ppt_w</p:attrName>
                                        </p:attrNameLst>
                                      </p:cBhvr>
                                      <p:tavLst>
                                        <p:tav tm="0">
                                          <p:val>
                                            <p:strVal val="ppt_w"/>
                                          </p:val>
                                        </p:tav>
                                        <p:tav tm="100000">
                                          <p:val>
                                            <p:fltVal val="0"/>
                                          </p:val>
                                        </p:tav>
                                      </p:tavLst>
                                    </p:anim>
                                    <p:anim calcmode="lin" valueType="num">
                                      <p:cBhvr>
                                        <p:cTn id="23" dur="1000"/>
                                        <p:tgtEl>
                                          <p:spTgt spid="30"/>
                                        </p:tgtEl>
                                        <p:attrNameLst>
                                          <p:attrName>ppt_h</p:attrName>
                                        </p:attrNameLst>
                                      </p:cBhvr>
                                      <p:tavLst>
                                        <p:tav tm="0">
                                          <p:val>
                                            <p:strVal val="ppt_h"/>
                                          </p:val>
                                        </p:tav>
                                        <p:tav tm="100000">
                                          <p:val>
                                            <p:fltVal val="0"/>
                                          </p:val>
                                        </p:tav>
                                      </p:tavLst>
                                    </p:anim>
                                    <p:anim calcmode="lin" valueType="num">
                                      <p:cBhvr>
                                        <p:cTn id="24" dur="1000"/>
                                        <p:tgtEl>
                                          <p:spTgt spid="30"/>
                                        </p:tgtEl>
                                        <p:attrNameLst>
                                          <p:attrName>style.rotation</p:attrName>
                                        </p:attrNameLst>
                                      </p:cBhvr>
                                      <p:tavLst>
                                        <p:tav tm="0">
                                          <p:val>
                                            <p:fltVal val="0"/>
                                          </p:val>
                                        </p:tav>
                                        <p:tav tm="100000">
                                          <p:val>
                                            <p:fltVal val="90"/>
                                          </p:val>
                                        </p:tav>
                                      </p:tavLst>
                                    </p:anim>
                                    <p:animEffect transition="out" filter="fade">
                                      <p:cBhvr>
                                        <p:cTn id="25" dur="1000"/>
                                        <p:tgtEl>
                                          <p:spTgt spid="30"/>
                                        </p:tgtEl>
                                      </p:cBhvr>
                                    </p:animEffect>
                                    <p:set>
                                      <p:cBhvr>
                                        <p:cTn id="26" dur="1" fill="hold">
                                          <p:stCondLst>
                                            <p:cond delay="999"/>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27" restart="whenNotActive" fill="hold" evtFilter="cancelBubble" nodeType="interactiveSeq">
                <p:stCondLst>
                  <p:cond evt="onClick" delay="0">
                    <p:tgtEl>
                      <p:spTgt spid="22"/>
                    </p:tgtEl>
                  </p:cond>
                </p:stCondLst>
                <p:endSync evt="end" delay="0">
                  <p:rtn val="all"/>
                </p:endSync>
                <p:childTnLst>
                  <p:par>
                    <p:cTn id="28" fill="hold">
                      <p:stCondLst>
                        <p:cond delay="0"/>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randombar(horizontal)">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xit" presetSubtype="0" fill="hold" grpId="1" nodeType="clickEffect">
                                  <p:stCondLst>
                                    <p:cond delay="0"/>
                                  </p:stCondLst>
                                  <p:childTnLst>
                                    <p:anim calcmode="lin" valueType="num">
                                      <p:cBhvr>
                                        <p:cTn id="36" dur="1000"/>
                                        <p:tgtEl>
                                          <p:spTgt spid="31"/>
                                        </p:tgtEl>
                                        <p:attrNameLst>
                                          <p:attrName>ppt_w</p:attrName>
                                        </p:attrNameLst>
                                      </p:cBhvr>
                                      <p:tavLst>
                                        <p:tav tm="0">
                                          <p:val>
                                            <p:strVal val="ppt_w"/>
                                          </p:val>
                                        </p:tav>
                                        <p:tav tm="100000">
                                          <p:val>
                                            <p:fltVal val="0"/>
                                          </p:val>
                                        </p:tav>
                                      </p:tavLst>
                                    </p:anim>
                                    <p:anim calcmode="lin" valueType="num">
                                      <p:cBhvr>
                                        <p:cTn id="37" dur="1000"/>
                                        <p:tgtEl>
                                          <p:spTgt spid="31"/>
                                        </p:tgtEl>
                                        <p:attrNameLst>
                                          <p:attrName>ppt_h</p:attrName>
                                        </p:attrNameLst>
                                      </p:cBhvr>
                                      <p:tavLst>
                                        <p:tav tm="0">
                                          <p:val>
                                            <p:strVal val="ppt_h"/>
                                          </p:val>
                                        </p:tav>
                                        <p:tav tm="100000">
                                          <p:val>
                                            <p:fltVal val="0"/>
                                          </p:val>
                                        </p:tav>
                                      </p:tavLst>
                                    </p:anim>
                                    <p:anim calcmode="lin" valueType="num">
                                      <p:cBhvr>
                                        <p:cTn id="38" dur="1000"/>
                                        <p:tgtEl>
                                          <p:spTgt spid="31"/>
                                        </p:tgtEl>
                                        <p:attrNameLst>
                                          <p:attrName>style.rotation</p:attrName>
                                        </p:attrNameLst>
                                      </p:cBhvr>
                                      <p:tavLst>
                                        <p:tav tm="0">
                                          <p:val>
                                            <p:fltVal val="0"/>
                                          </p:val>
                                        </p:tav>
                                        <p:tav tm="100000">
                                          <p:val>
                                            <p:fltVal val="90"/>
                                          </p:val>
                                        </p:tav>
                                      </p:tavLst>
                                    </p:anim>
                                    <p:animEffect transition="out" filter="fade">
                                      <p:cBhvr>
                                        <p:cTn id="39" dur="1000"/>
                                        <p:tgtEl>
                                          <p:spTgt spid="31"/>
                                        </p:tgtEl>
                                      </p:cBhvr>
                                    </p:animEffect>
                                    <p:set>
                                      <p:cBhvr>
                                        <p:cTn id="40" dur="1" fill="hold">
                                          <p:stCondLst>
                                            <p:cond delay="9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41" restart="whenNotActive" fill="hold" evtFilter="cancelBubble" nodeType="interactiveSeq">
                <p:stCondLst>
                  <p:cond evt="onClick" delay="0">
                    <p:tgtEl>
                      <p:spTgt spid="30"/>
                    </p:tgtEl>
                  </p:cond>
                </p:stCondLst>
                <p:endSync evt="end" delay="0">
                  <p:rtn val="all"/>
                </p:endSync>
                <p:childTnLst>
                  <p:par>
                    <p:cTn id="42" fill="hold">
                      <p:stCondLst>
                        <p:cond delay="0"/>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down)">
                                      <p:cBhvr>
                                        <p:cTn id="46" dur="500"/>
                                        <p:tgtEl>
                                          <p:spTgt spid="35"/>
                                        </p:tgtEl>
                                      </p:cBhvr>
                                    </p:animEffect>
                                  </p:childTnLst>
                                </p:cTn>
                              </p:par>
                            </p:childTnLst>
                          </p:cTn>
                        </p:par>
                      </p:childTnLst>
                    </p:cTn>
                  </p:par>
                </p:childTnLst>
              </p:cTn>
              <p:nextCondLst>
                <p:cond evt="onClick" delay="0">
                  <p:tgtEl>
                    <p:spTgt spid="30"/>
                  </p:tgtEl>
                </p:cond>
              </p:nextCondLst>
            </p:seq>
            <p:seq concurrent="1" nextAc="seek">
              <p:cTn id="47" restart="whenNotActive" fill="hold" evtFilter="cancelBubble" nodeType="interactiveSeq">
                <p:stCondLst>
                  <p:cond evt="onClick" delay="0">
                    <p:tgtEl>
                      <p:spTgt spid="31"/>
                    </p:tgtEl>
                  </p:cond>
                </p:stCondLst>
                <p:endSync evt="end" delay="0">
                  <p:rtn val="all"/>
                </p:endSync>
                <p:childTnLst>
                  <p:par>
                    <p:cTn id="48" fill="hold">
                      <p:stCondLst>
                        <p:cond delay="0"/>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down)">
                                      <p:cBhvr>
                                        <p:cTn id="52" dur="500"/>
                                        <p:tgtEl>
                                          <p:spTgt spid="37"/>
                                        </p:tgtEl>
                                      </p:cBhvr>
                                    </p:animEffect>
                                  </p:childTnLst>
                                </p:cTn>
                              </p:par>
                            </p:childTnLst>
                          </p:cTn>
                        </p:par>
                      </p:childTnLst>
                    </p:cTn>
                  </p:par>
                </p:childTnLst>
              </p:cTn>
              <p:nextCondLst>
                <p:cond evt="onClick" delay="0">
                  <p:tgtEl>
                    <p:spTgt spid="31"/>
                  </p:tgtEl>
                </p:cond>
              </p:nextCondLst>
            </p:seq>
          </p:childTnLst>
        </p:cTn>
      </p:par>
    </p:tnLst>
    <p:bldLst>
      <p:bldP spid="15" grpId="0"/>
      <p:bldP spid="22" grpId="0"/>
      <p:bldP spid="30" grpId="0"/>
      <p:bldP spid="30" grpId="1"/>
      <p:bldP spid="31" grpId="0"/>
      <p:bldP spid="31"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a:extLst>
            <a:ext uri="{FF2B5EF4-FFF2-40B4-BE49-F238E27FC236}">
              <a16:creationId xmlns:a16="http://schemas.microsoft.com/office/drawing/2014/main" id="{A381613D-B3CA-A736-1A47-F11A2778953B}"/>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5DE8136-1A5F-2050-5F6F-6C4D1BA65E8A}"/>
              </a:ext>
            </a:extLst>
          </p:cNvPr>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5140D8DA-C27A-B327-B147-EFC66512D696}"/>
              </a:ext>
            </a:extLst>
          </p:cNvPr>
          <p:cNvSpPr/>
          <p:nvPr/>
        </p:nvSpPr>
        <p:spPr>
          <a:xfrm>
            <a:off x="-232281" y="3950750"/>
            <a:ext cx="4929188" cy="4923026"/>
          </a:xfrm>
          <a:custGeom>
            <a:avLst/>
            <a:gdLst/>
            <a:ahLst/>
            <a:cxnLst/>
            <a:rect l="l" t="t" r="r" b="b"/>
            <a:pathLst>
              <a:path w="4929188" h="4923026">
                <a:moveTo>
                  <a:pt x="0" y="0"/>
                </a:moveTo>
                <a:lnTo>
                  <a:pt x="4929188" y="0"/>
                </a:lnTo>
                <a:lnTo>
                  <a:pt x="4929188" y="4923026"/>
                </a:lnTo>
                <a:lnTo>
                  <a:pt x="0" y="4923026"/>
                </a:lnTo>
                <a:lnTo>
                  <a:pt x="0" y="0"/>
                </a:lnTo>
                <a:close/>
              </a:path>
            </a:pathLst>
          </a:custGeom>
          <a:blipFill>
            <a:blip r:embed="rId4"/>
            <a:stretch>
              <a:fillRect/>
            </a:stretch>
          </a:blipFill>
        </p:spPr>
      </p:sp>
      <p:sp>
        <p:nvSpPr>
          <p:cNvPr id="5" name="Freeform 5">
            <a:extLst>
              <a:ext uri="{FF2B5EF4-FFF2-40B4-BE49-F238E27FC236}">
                <a16:creationId xmlns:a16="http://schemas.microsoft.com/office/drawing/2014/main" id="{4FD11A23-C5DB-DB32-BDC0-A26E0E8C0ACD}"/>
              </a:ext>
            </a:extLst>
          </p:cNvPr>
          <p:cNvSpPr/>
          <p:nvPr/>
        </p:nvSpPr>
        <p:spPr>
          <a:xfrm>
            <a:off x="6783898" y="1843389"/>
            <a:ext cx="10855512" cy="6276460"/>
          </a:xfrm>
          <a:custGeom>
            <a:avLst/>
            <a:gdLst/>
            <a:ahLst/>
            <a:cxnLst/>
            <a:rect l="l" t="t" r="r" b="b"/>
            <a:pathLst>
              <a:path w="10855512" h="6276460">
                <a:moveTo>
                  <a:pt x="0" y="0"/>
                </a:moveTo>
                <a:lnTo>
                  <a:pt x="10855512" y="0"/>
                </a:lnTo>
                <a:lnTo>
                  <a:pt x="10855512" y="6276460"/>
                </a:lnTo>
                <a:lnTo>
                  <a:pt x="0" y="62764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a:extLst>
              <a:ext uri="{FF2B5EF4-FFF2-40B4-BE49-F238E27FC236}">
                <a16:creationId xmlns:a16="http://schemas.microsoft.com/office/drawing/2014/main" id="{78613A84-F74A-6A61-8108-0F23345B212B}"/>
              </a:ext>
            </a:extLst>
          </p:cNvPr>
          <p:cNvGrpSpPr/>
          <p:nvPr/>
        </p:nvGrpSpPr>
        <p:grpSpPr>
          <a:xfrm>
            <a:off x="8267700" y="3962309"/>
            <a:ext cx="3086100" cy="3101262"/>
            <a:chOff x="0" y="0"/>
            <a:chExt cx="812800" cy="816793"/>
          </a:xfrm>
        </p:grpSpPr>
        <p:sp>
          <p:nvSpPr>
            <p:cNvPr id="7" name="Freeform 7">
              <a:extLst>
                <a:ext uri="{FF2B5EF4-FFF2-40B4-BE49-F238E27FC236}">
                  <a16:creationId xmlns:a16="http://schemas.microsoft.com/office/drawing/2014/main" id="{F135688A-A592-AA0D-4AF8-1BBC278B7CCC}"/>
                </a:ext>
              </a:extLst>
            </p:cNvPr>
            <p:cNvSpPr/>
            <p:nvPr/>
          </p:nvSpPr>
          <p:spPr>
            <a:xfrm>
              <a:off x="0" y="0"/>
              <a:ext cx="812800" cy="816793"/>
            </a:xfrm>
            <a:custGeom>
              <a:avLst/>
              <a:gdLst/>
              <a:ahLst/>
              <a:cxnLst/>
              <a:rect l="l" t="t" r="r" b="b"/>
              <a:pathLst>
                <a:path w="812800" h="816793">
                  <a:moveTo>
                    <a:pt x="0" y="0"/>
                  </a:moveTo>
                  <a:lnTo>
                    <a:pt x="812800" y="0"/>
                  </a:lnTo>
                  <a:lnTo>
                    <a:pt x="812800" y="816793"/>
                  </a:lnTo>
                  <a:lnTo>
                    <a:pt x="0" y="816793"/>
                  </a:lnTo>
                  <a:close/>
                </a:path>
              </a:pathLst>
            </a:custGeom>
            <a:gradFill rotWithShape="1">
              <a:gsLst>
                <a:gs pos="0">
                  <a:srgbClr val="365E93">
                    <a:alpha val="34000"/>
                  </a:srgbClr>
                </a:gs>
                <a:gs pos="100000">
                  <a:srgbClr val="AF2BA5">
                    <a:alpha val="34000"/>
                  </a:srgbClr>
                </a:gs>
              </a:gsLst>
              <a:lin ang="0"/>
            </a:gradFill>
          </p:spPr>
        </p:sp>
        <p:sp>
          <p:nvSpPr>
            <p:cNvPr id="8" name="TextBox 8">
              <a:extLst>
                <a:ext uri="{FF2B5EF4-FFF2-40B4-BE49-F238E27FC236}">
                  <a16:creationId xmlns:a16="http://schemas.microsoft.com/office/drawing/2014/main" id="{917CEF58-92BB-E135-197B-65F4B87BB5C8}"/>
                </a:ext>
              </a:extLst>
            </p:cNvPr>
            <p:cNvSpPr txBox="1"/>
            <p:nvPr/>
          </p:nvSpPr>
          <p:spPr>
            <a:xfrm>
              <a:off x="0" y="-38100"/>
              <a:ext cx="812800" cy="8548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TextBox 11">
            <a:extLst>
              <a:ext uri="{FF2B5EF4-FFF2-40B4-BE49-F238E27FC236}">
                <a16:creationId xmlns:a16="http://schemas.microsoft.com/office/drawing/2014/main" id="{A859DA01-39A0-E439-A477-D7636B4495B5}"/>
              </a:ext>
            </a:extLst>
          </p:cNvPr>
          <p:cNvSpPr txBox="1"/>
          <p:nvPr/>
        </p:nvSpPr>
        <p:spPr>
          <a:xfrm>
            <a:off x="1619173" y="3626790"/>
            <a:ext cx="5267534" cy="3129062"/>
          </a:xfrm>
          <a:prstGeom prst="rect">
            <a:avLst/>
          </a:prstGeom>
        </p:spPr>
        <p:txBody>
          <a:bodyPr lIns="0" tIns="0" rIns="0" bIns="0" rtlCol="0" anchor="t">
            <a:spAutoFit/>
          </a:bodyPr>
          <a:lstStyle/>
          <a:p>
            <a:pPr marL="0" marR="0" lvl="0" indent="0" algn="ctr" defTabSz="914400" rtl="0" eaLnBrk="1" fontAlgn="auto" latinLnBrk="0" hangingPunct="1">
              <a:lnSpc>
                <a:spcPts val="12239"/>
              </a:lnSpc>
              <a:spcBef>
                <a:spcPts val="0"/>
              </a:spcBef>
              <a:spcAft>
                <a:spcPts val="0"/>
              </a:spcAft>
              <a:buClrTx/>
              <a:buSzTx/>
              <a:buFontTx/>
              <a:buNone/>
              <a:tabLst/>
              <a:defRPr/>
            </a:pPr>
            <a:r>
              <a:rPr kumimoji="0" lang="en-US" sz="11229" b="0" i="0" u="none" strike="noStrike" kern="1200" cap="none" spc="0" normalizeH="0" baseline="0" noProof="0" dirty="0">
                <a:ln>
                  <a:noFill/>
                </a:ln>
                <a:solidFill>
                  <a:srgbClr val="FFFFFF"/>
                </a:solidFill>
                <a:effectLst/>
                <a:uLnTx/>
                <a:uFillTx/>
                <a:latin typeface="Anton"/>
                <a:ea typeface="Anton"/>
                <a:cs typeface="Anton"/>
                <a:sym typeface="Anton"/>
              </a:rPr>
              <a:t>Eye Disease</a:t>
            </a:r>
          </a:p>
        </p:txBody>
      </p:sp>
      <p:grpSp>
        <p:nvGrpSpPr>
          <p:cNvPr id="12" name="Group 12">
            <a:extLst>
              <a:ext uri="{FF2B5EF4-FFF2-40B4-BE49-F238E27FC236}">
                <a16:creationId xmlns:a16="http://schemas.microsoft.com/office/drawing/2014/main" id="{DB44B95F-54FC-EADB-D742-F70793E75F5A}"/>
              </a:ext>
            </a:extLst>
          </p:cNvPr>
          <p:cNvGrpSpPr/>
          <p:nvPr/>
        </p:nvGrpSpPr>
        <p:grpSpPr>
          <a:xfrm>
            <a:off x="8267700" y="2752384"/>
            <a:ext cx="3086100" cy="1198366"/>
            <a:chOff x="0" y="0"/>
            <a:chExt cx="812800" cy="315619"/>
          </a:xfrm>
        </p:grpSpPr>
        <p:sp>
          <p:nvSpPr>
            <p:cNvPr id="13" name="Freeform 13">
              <a:extLst>
                <a:ext uri="{FF2B5EF4-FFF2-40B4-BE49-F238E27FC236}">
                  <a16:creationId xmlns:a16="http://schemas.microsoft.com/office/drawing/2014/main" id="{D1CB681D-5958-E827-5445-89D195FA3F02}"/>
                </a:ext>
              </a:extLst>
            </p:cNvPr>
            <p:cNvSpPr/>
            <p:nvPr/>
          </p:nvSpPr>
          <p:spPr>
            <a:xfrm>
              <a:off x="0" y="0"/>
              <a:ext cx="812800" cy="315619"/>
            </a:xfrm>
            <a:custGeom>
              <a:avLst/>
              <a:gdLst/>
              <a:ahLst/>
              <a:cxnLst/>
              <a:rect l="l" t="t" r="r" b="b"/>
              <a:pathLst>
                <a:path w="812800" h="315619">
                  <a:moveTo>
                    <a:pt x="0" y="0"/>
                  </a:moveTo>
                  <a:lnTo>
                    <a:pt x="812800" y="0"/>
                  </a:lnTo>
                  <a:lnTo>
                    <a:pt x="812800" y="315619"/>
                  </a:lnTo>
                  <a:lnTo>
                    <a:pt x="0" y="315619"/>
                  </a:lnTo>
                  <a:close/>
                </a:path>
              </a:pathLst>
            </a:custGeom>
            <a:gradFill rotWithShape="1">
              <a:gsLst>
                <a:gs pos="0">
                  <a:srgbClr val="365E93">
                    <a:alpha val="56000"/>
                  </a:srgbClr>
                </a:gs>
                <a:gs pos="100000">
                  <a:srgbClr val="AF2BA5">
                    <a:alpha val="56000"/>
                  </a:srgbClr>
                </a:gs>
              </a:gsLst>
              <a:lin ang="0"/>
            </a:gradFill>
          </p:spPr>
        </p:sp>
        <p:sp>
          <p:nvSpPr>
            <p:cNvPr id="14" name="TextBox 14">
              <a:extLst>
                <a:ext uri="{FF2B5EF4-FFF2-40B4-BE49-F238E27FC236}">
                  <a16:creationId xmlns:a16="http://schemas.microsoft.com/office/drawing/2014/main" id="{DC924413-C84D-8E60-523B-4B57FC9CCB6A}"/>
                </a:ext>
              </a:extLst>
            </p:cNvPr>
            <p:cNvSpPr txBox="1"/>
            <p:nvPr/>
          </p:nvSpPr>
          <p:spPr>
            <a:xfrm>
              <a:off x="0" y="-38100"/>
              <a:ext cx="812800" cy="3537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TextBox 15">
            <a:extLst>
              <a:ext uri="{FF2B5EF4-FFF2-40B4-BE49-F238E27FC236}">
                <a16:creationId xmlns:a16="http://schemas.microsoft.com/office/drawing/2014/main" id="{C534E67F-71D8-81E3-C7FC-CF235AD9AEAC}"/>
              </a:ext>
            </a:extLst>
          </p:cNvPr>
          <p:cNvSpPr txBox="1"/>
          <p:nvPr/>
        </p:nvSpPr>
        <p:spPr>
          <a:xfrm>
            <a:off x="8264442" y="3093302"/>
            <a:ext cx="3086098" cy="692497"/>
          </a:xfrm>
          <a:prstGeom prst="rect">
            <a:avLst/>
          </a:prstGeom>
        </p:spPr>
        <p:txBody>
          <a:bodyPr wrap="square" lIns="0" tIns="0" rIns="0" bIns="0" rtlCol="0" anchor="t">
            <a:spAutoFit/>
          </a:bodyPr>
          <a:lstStyle/>
          <a:p>
            <a:pPr marL="0" marR="0" lvl="0" indent="0" algn="ctr" defTabSz="914400" rtl="0" eaLnBrk="1" fontAlgn="auto" latinLnBrk="0" hangingPunct="1">
              <a:lnSpc>
                <a:spcPts val="2718"/>
              </a:lnSpc>
              <a:spcBef>
                <a:spcPts val="0"/>
              </a:spcBef>
              <a:spcAft>
                <a:spcPts val="0"/>
              </a:spcAft>
              <a:buClrTx/>
              <a:buSzTx/>
              <a:buFontTx/>
              <a:buNone/>
              <a:tabLst/>
              <a:defRPr/>
            </a:pPr>
            <a:r>
              <a:rPr lang="en-US" sz="2400" b="1" dirty="0">
                <a:solidFill>
                  <a:srgbClr val="FFFFFF"/>
                </a:solidFill>
                <a:latin typeface="Raleway Bold"/>
                <a:ea typeface="Raleway Bold"/>
                <a:cs typeface="Raleway Bold"/>
                <a:sym typeface="Raleway Bold"/>
              </a:rPr>
              <a:t>Macular Scar</a:t>
            </a:r>
            <a:br>
              <a:rPr lang="en-US" sz="2400" b="1" dirty="0">
                <a:solidFill>
                  <a:srgbClr val="FFFFFF"/>
                </a:solidFill>
                <a:latin typeface="Raleway Bold"/>
                <a:ea typeface="Raleway Bold"/>
                <a:cs typeface="Raleway Bold"/>
                <a:sym typeface="Raleway Bold"/>
              </a:rPr>
            </a:br>
            <a:r>
              <a:rPr lang="en-US" sz="2400" b="1" dirty="0">
                <a:solidFill>
                  <a:srgbClr val="FFFFFF"/>
                </a:solidFill>
                <a:latin typeface="Raleway Bold"/>
                <a:ea typeface="Raleway Bold"/>
                <a:cs typeface="Raleway Bold"/>
                <a:sym typeface="Raleway Bold"/>
              </a:rPr>
              <a:t>(</a:t>
            </a:r>
            <a:r>
              <a:rPr lang="en-US" sz="2400" b="1" dirty="0" err="1">
                <a:solidFill>
                  <a:srgbClr val="FFFFFF"/>
                </a:solidFill>
                <a:latin typeface="Raleway Bold"/>
                <a:ea typeface="Raleway Bold"/>
                <a:cs typeface="Raleway Bold"/>
                <a:sym typeface="Raleway Bold"/>
              </a:rPr>
              <a:t>Sẹo</a:t>
            </a:r>
            <a:r>
              <a:rPr lang="en-US" sz="2400" b="1" dirty="0">
                <a:solidFill>
                  <a:srgbClr val="FFFFFF"/>
                </a:solidFill>
                <a:latin typeface="Raleway Bold"/>
                <a:ea typeface="Raleway Bold"/>
                <a:cs typeface="Raleway Bold"/>
                <a:sym typeface="Raleway Bold"/>
              </a:rPr>
              <a:t> </a:t>
            </a:r>
            <a:r>
              <a:rPr lang="en-US" sz="2400" b="1" dirty="0" err="1">
                <a:solidFill>
                  <a:srgbClr val="FFFFFF"/>
                </a:solidFill>
                <a:latin typeface="Raleway Bold"/>
                <a:ea typeface="Raleway Bold"/>
                <a:cs typeface="Raleway Bold"/>
                <a:sym typeface="Raleway Bold"/>
              </a:rPr>
              <a:t>hoàng</a:t>
            </a:r>
            <a:r>
              <a:rPr lang="en-US" sz="2400" b="1" dirty="0">
                <a:solidFill>
                  <a:srgbClr val="FFFFFF"/>
                </a:solidFill>
                <a:latin typeface="Raleway Bold"/>
                <a:ea typeface="Raleway Bold"/>
                <a:cs typeface="Raleway Bold"/>
                <a:sym typeface="Raleway Bold"/>
              </a:rPr>
              <a:t> </a:t>
            </a:r>
            <a:r>
              <a:rPr lang="en-US" sz="2400" b="1" dirty="0" err="1">
                <a:solidFill>
                  <a:srgbClr val="FFFFFF"/>
                </a:solidFill>
                <a:latin typeface="Raleway Bold"/>
                <a:ea typeface="Raleway Bold"/>
                <a:cs typeface="Raleway Bold"/>
                <a:sym typeface="Raleway Bold"/>
              </a:rPr>
              <a:t>điểm</a:t>
            </a:r>
            <a:r>
              <a:rPr lang="en-US" sz="2400" b="1" dirty="0">
                <a:solidFill>
                  <a:srgbClr val="FFFFFF"/>
                </a:solidFill>
                <a:latin typeface="Raleway Bold"/>
                <a:ea typeface="Raleway Bold"/>
                <a:cs typeface="Raleway Bold"/>
                <a:sym typeface="Raleway Bold"/>
              </a:rPr>
              <a:t>)</a:t>
            </a:r>
            <a:endParaRPr kumimoji="0" lang="en-US" sz="2400" b="1" i="0" u="none" strike="noStrike" kern="1200" cap="none" spc="0" normalizeH="0" baseline="0" noProof="0" dirty="0">
              <a:ln>
                <a:noFill/>
              </a:ln>
              <a:solidFill>
                <a:srgbClr val="FFFFFF"/>
              </a:solidFill>
              <a:effectLst/>
              <a:uLnTx/>
              <a:uFillTx/>
              <a:latin typeface="Raleway Bold"/>
              <a:ea typeface="Raleway Bold"/>
              <a:cs typeface="Raleway Bold"/>
              <a:sym typeface="Raleway Bold"/>
            </a:endParaRPr>
          </a:p>
        </p:txBody>
      </p:sp>
      <p:grpSp>
        <p:nvGrpSpPr>
          <p:cNvPr id="16" name="Group 16">
            <a:extLst>
              <a:ext uri="{FF2B5EF4-FFF2-40B4-BE49-F238E27FC236}">
                <a16:creationId xmlns:a16="http://schemas.microsoft.com/office/drawing/2014/main" id="{85F453BA-78AB-7379-509C-3C34C84ADE74}"/>
              </a:ext>
            </a:extLst>
          </p:cNvPr>
          <p:cNvGrpSpPr/>
          <p:nvPr/>
        </p:nvGrpSpPr>
        <p:grpSpPr>
          <a:xfrm>
            <a:off x="13421535" y="4080117"/>
            <a:ext cx="3086100" cy="3101262"/>
            <a:chOff x="0" y="0"/>
            <a:chExt cx="812800" cy="816793"/>
          </a:xfrm>
        </p:grpSpPr>
        <p:sp>
          <p:nvSpPr>
            <p:cNvPr id="17" name="Freeform 17">
              <a:extLst>
                <a:ext uri="{FF2B5EF4-FFF2-40B4-BE49-F238E27FC236}">
                  <a16:creationId xmlns:a16="http://schemas.microsoft.com/office/drawing/2014/main" id="{F18E47AF-853C-9C36-B657-05905CCE583B}"/>
                </a:ext>
              </a:extLst>
            </p:cNvPr>
            <p:cNvSpPr/>
            <p:nvPr/>
          </p:nvSpPr>
          <p:spPr>
            <a:xfrm>
              <a:off x="0" y="0"/>
              <a:ext cx="812800" cy="816793"/>
            </a:xfrm>
            <a:custGeom>
              <a:avLst/>
              <a:gdLst/>
              <a:ahLst/>
              <a:cxnLst/>
              <a:rect l="l" t="t" r="r" b="b"/>
              <a:pathLst>
                <a:path w="812800" h="816793">
                  <a:moveTo>
                    <a:pt x="0" y="0"/>
                  </a:moveTo>
                  <a:lnTo>
                    <a:pt x="812800" y="0"/>
                  </a:lnTo>
                  <a:lnTo>
                    <a:pt x="812800" y="816793"/>
                  </a:lnTo>
                  <a:lnTo>
                    <a:pt x="0" y="816793"/>
                  </a:lnTo>
                  <a:close/>
                </a:path>
              </a:pathLst>
            </a:custGeom>
            <a:gradFill rotWithShape="1">
              <a:gsLst>
                <a:gs pos="0">
                  <a:srgbClr val="365E93">
                    <a:alpha val="34000"/>
                  </a:srgbClr>
                </a:gs>
                <a:gs pos="100000">
                  <a:srgbClr val="AF2BA5">
                    <a:alpha val="34000"/>
                  </a:srgbClr>
                </a:gs>
              </a:gsLst>
              <a:lin ang="0"/>
            </a:gradFill>
          </p:spPr>
        </p:sp>
        <p:sp>
          <p:nvSpPr>
            <p:cNvPr id="18" name="TextBox 18">
              <a:extLst>
                <a:ext uri="{FF2B5EF4-FFF2-40B4-BE49-F238E27FC236}">
                  <a16:creationId xmlns:a16="http://schemas.microsoft.com/office/drawing/2014/main" id="{0A10159E-4ADD-A92D-5FC4-8330100F5E14}"/>
                </a:ext>
              </a:extLst>
            </p:cNvPr>
            <p:cNvSpPr txBox="1"/>
            <p:nvPr/>
          </p:nvSpPr>
          <p:spPr>
            <a:xfrm>
              <a:off x="0" y="-38100"/>
              <a:ext cx="812800" cy="85489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9" name="Group 19">
            <a:extLst>
              <a:ext uri="{FF2B5EF4-FFF2-40B4-BE49-F238E27FC236}">
                <a16:creationId xmlns:a16="http://schemas.microsoft.com/office/drawing/2014/main" id="{87E7F920-93BE-7559-5606-AB7B46154BEF}"/>
              </a:ext>
            </a:extLst>
          </p:cNvPr>
          <p:cNvGrpSpPr/>
          <p:nvPr/>
        </p:nvGrpSpPr>
        <p:grpSpPr>
          <a:xfrm>
            <a:off x="13423748" y="2850019"/>
            <a:ext cx="3086100" cy="1198366"/>
            <a:chOff x="0" y="0"/>
            <a:chExt cx="812800" cy="315619"/>
          </a:xfrm>
        </p:grpSpPr>
        <p:sp>
          <p:nvSpPr>
            <p:cNvPr id="20" name="Freeform 20">
              <a:extLst>
                <a:ext uri="{FF2B5EF4-FFF2-40B4-BE49-F238E27FC236}">
                  <a16:creationId xmlns:a16="http://schemas.microsoft.com/office/drawing/2014/main" id="{9B164883-2F93-99C6-65E4-3A848D235513}"/>
                </a:ext>
              </a:extLst>
            </p:cNvPr>
            <p:cNvSpPr/>
            <p:nvPr/>
          </p:nvSpPr>
          <p:spPr>
            <a:xfrm>
              <a:off x="0" y="0"/>
              <a:ext cx="812800" cy="315619"/>
            </a:xfrm>
            <a:custGeom>
              <a:avLst/>
              <a:gdLst/>
              <a:ahLst/>
              <a:cxnLst/>
              <a:rect l="l" t="t" r="r" b="b"/>
              <a:pathLst>
                <a:path w="812800" h="315619">
                  <a:moveTo>
                    <a:pt x="0" y="0"/>
                  </a:moveTo>
                  <a:lnTo>
                    <a:pt x="812800" y="0"/>
                  </a:lnTo>
                  <a:lnTo>
                    <a:pt x="812800" y="315619"/>
                  </a:lnTo>
                  <a:lnTo>
                    <a:pt x="0" y="315619"/>
                  </a:lnTo>
                  <a:close/>
                </a:path>
              </a:pathLst>
            </a:custGeom>
            <a:gradFill rotWithShape="1">
              <a:gsLst>
                <a:gs pos="0">
                  <a:srgbClr val="365E93">
                    <a:alpha val="56000"/>
                  </a:srgbClr>
                </a:gs>
                <a:gs pos="100000">
                  <a:srgbClr val="AF2BA5">
                    <a:alpha val="56000"/>
                  </a:srgbClr>
                </a:gs>
              </a:gsLst>
              <a:lin ang="0"/>
            </a:gradFill>
          </p:spPr>
        </p:sp>
        <p:sp>
          <p:nvSpPr>
            <p:cNvPr id="21" name="TextBox 21">
              <a:extLst>
                <a:ext uri="{FF2B5EF4-FFF2-40B4-BE49-F238E27FC236}">
                  <a16:creationId xmlns:a16="http://schemas.microsoft.com/office/drawing/2014/main" id="{D42ADCC9-2C53-F28B-9052-66EEF088BEE9}"/>
                </a:ext>
              </a:extLst>
            </p:cNvPr>
            <p:cNvSpPr txBox="1"/>
            <p:nvPr/>
          </p:nvSpPr>
          <p:spPr>
            <a:xfrm>
              <a:off x="0" y="-38100"/>
              <a:ext cx="812800" cy="353719"/>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2" name="TextBox 22">
            <a:extLst>
              <a:ext uri="{FF2B5EF4-FFF2-40B4-BE49-F238E27FC236}">
                <a16:creationId xmlns:a16="http://schemas.microsoft.com/office/drawing/2014/main" id="{5A9BD3BB-E673-2319-34EF-C3D78BDA910C}"/>
              </a:ext>
            </a:extLst>
          </p:cNvPr>
          <p:cNvSpPr txBox="1"/>
          <p:nvPr/>
        </p:nvSpPr>
        <p:spPr>
          <a:xfrm>
            <a:off x="13421535" y="3046489"/>
            <a:ext cx="3086100" cy="692497"/>
          </a:xfrm>
          <a:prstGeom prst="rect">
            <a:avLst/>
          </a:prstGeom>
        </p:spPr>
        <p:txBody>
          <a:bodyPr wrap="square" lIns="0" tIns="0" rIns="0" bIns="0" rtlCol="0" anchor="t">
            <a:spAutoFit/>
          </a:bodyPr>
          <a:lstStyle/>
          <a:p>
            <a:pPr marL="0" marR="0" lvl="0" indent="0" algn="ctr" defTabSz="914400" rtl="0" eaLnBrk="1" fontAlgn="auto" latinLnBrk="0" hangingPunct="1">
              <a:lnSpc>
                <a:spcPts val="2718"/>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Raleway Bold"/>
                <a:ea typeface="Raleway Bold"/>
                <a:cs typeface="Raleway Bold"/>
                <a:sym typeface="Raleway Bold"/>
              </a:rPr>
              <a:t>Myopia</a:t>
            </a:r>
            <a:br>
              <a:rPr kumimoji="0" lang="en-US" sz="2400" b="1" i="0" u="none" strike="noStrike" kern="1200" cap="none" spc="0" normalizeH="0" baseline="0" noProof="0" dirty="0">
                <a:ln>
                  <a:noFill/>
                </a:ln>
                <a:solidFill>
                  <a:srgbClr val="FFFFFF"/>
                </a:solidFill>
                <a:effectLst/>
                <a:uLnTx/>
                <a:uFillTx/>
                <a:latin typeface="Raleway Bold"/>
                <a:ea typeface="Raleway Bold"/>
                <a:cs typeface="Raleway Bold"/>
                <a:sym typeface="Raleway Bold"/>
              </a:rPr>
            </a:br>
            <a:r>
              <a:rPr kumimoji="0" lang="en-US" sz="2400" b="1" i="0" u="none" strike="noStrike" kern="1200" cap="none" spc="0" normalizeH="0" baseline="0" noProof="0" dirty="0">
                <a:ln>
                  <a:noFill/>
                </a:ln>
                <a:solidFill>
                  <a:srgbClr val="FFFFFF"/>
                </a:solidFill>
                <a:effectLst/>
                <a:uLnTx/>
                <a:uFillTx/>
                <a:latin typeface="Raleway Bold"/>
                <a:ea typeface="Raleway Bold"/>
                <a:cs typeface="Raleway Bold"/>
                <a:sym typeface="Raleway Bold"/>
              </a:rPr>
              <a:t>(</a:t>
            </a:r>
            <a:r>
              <a:rPr kumimoji="0" lang="en-US" sz="2400" b="1" i="0" u="none" strike="noStrike" kern="1200" cap="none" spc="0" normalizeH="0" baseline="0" noProof="0" dirty="0" err="1">
                <a:ln>
                  <a:noFill/>
                </a:ln>
                <a:solidFill>
                  <a:srgbClr val="FFFFFF"/>
                </a:solidFill>
                <a:effectLst/>
                <a:uLnTx/>
                <a:uFillTx/>
                <a:latin typeface="Raleway Bold"/>
                <a:ea typeface="Raleway Bold"/>
                <a:cs typeface="Raleway Bold"/>
                <a:sym typeface="Raleway Bold"/>
              </a:rPr>
              <a:t>Cận</a:t>
            </a:r>
            <a:r>
              <a:rPr kumimoji="0" lang="en-US" sz="2400" b="1" i="0" u="none" strike="noStrike" kern="1200" cap="none" spc="0" normalizeH="0" baseline="0" noProof="0" dirty="0">
                <a:ln>
                  <a:noFill/>
                </a:ln>
                <a:solidFill>
                  <a:srgbClr val="FFFFFF"/>
                </a:solidFill>
                <a:effectLst/>
                <a:uLnTx/>
                <a:uFillTx/>
                <a:latin typeface="Raleway Bold"/>
                <a:ea typeface="Raleway Bold"/>
                <a:cs typeface="Raleway Bold"/>
                <a:sym typeface="Raleway Bold"/>
              </a:rPr>
              <a:t> </a:t>
            </a:r>
            <a:r>
              <a:rPr kumimoji="0" lang="en-US" sz="2400" b="1" i="0" u="none" strike="noStrike" kern="1200" cap="none" spc="0" normalizeH="0" baseline="0" noProof="0" dirty="0" err="1">
                <a:ln>
                  <a:noFill/>
                </a:ln>
                <a:solidFill>
                  <a:srgbClr val="FFFFFF"/>
                </a:solidFill>
                <a:effectLst/>
                <a:uLnTx/>
                <a:uFillTx/>
                <a:latin typeface="Raleway Bold"/>
                <a:ea typeface="Raleway Bold"/>
                <a:cs typeface="Raleway Bold"/>
                <a:sym typeface="Raleway Bold"/>
              </a:rPr>
              <a:t>thị</a:t>
            </a:r>
            <a:r>
              <a:rPr kumimoji="0" lang="en-US" sz="2400" b="1" i="0" u="none" strike="noStrike" kern="1200" cap="none" spc="0" normalizeH="0" baseline="0" noProof="0" dirty="0">
                <a:ln>
                  <a:noFill/>
                </a:ln>
                <a:solidFill>
                  <a:srgbClr val="FFFFFF"/>
                </a:solidFill>
                <a:effectLst/>
                <a:uLnTx/>
                <a:uFillTx/>
                <a:latin typeface="Raleway Bold"/>
                <a:ea typeface="Raleway Bold"/>
                <a:cs typeface="Raleway Bold"/>
                <a:sym typeface="Raleway Bold"/>
              </a:rPr>
              <a:t>)</a:t>
            </a:r>
          </a:p>
        </p:txBody>
      </p:sp>
      <p:sp>
        <p:nvSpPr>
          <p:cNvPr id="30" name="TextBox 30">
            <a:extLst>
              <a:ext uri="{FF2B5EF4-FFF2-40B4-BE49-F238E27FC236}">
                <a16:creationId xmlns:a16="http://schemas.microsoft.com/office/drawing/2014/main" id="{D6594DDD-8962-3972-F656-37EB1D0C84F1}"/>
              </a:ext>
            </a:extLst>
          </p:cNvPr>
          <p:cNvSpPr txBox="1"/>
          <p:nvPr/>
        </p:nvSpPr>
        <p:spPr>
          <a:xfrm>
            <a:off x="8574270" y="4715084"/>
            <a:ext cx="2412074" cy="1013098"/>
          </a:xfrm>
          <a:prstGeom prst="rect">
            <a:avLst/>
          </a:prstGeom>
        </p:spPr>
        <p:txBody>
          <a:bodyPr lIns="0" tIns="0" rIns="0" bIns="0" rtlCol="0" anchor="t">
            <a:spAutoFit/>
          </a:bodyPr>
          <a:lstStyle/>
          <a:p>
            <a:pPr marL="0" marR="0" lvl="0" indent="0" algn="ctr" defTabSz="914400" rtl="0" eaLnBrk="1" fontAlgn="auto" latinLnBrk="0" hangingPunct="1">
              <a:lnSpc>
                <a:spcPts val="2603"/>
              </a:lnSpc>
              <a:spcBef>
                <a:spcPct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Làm</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biến</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dạng</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vùng</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nhìn</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trung</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tâm</a:t>
            </a:r>
            <a:endPar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endParaRPr>
          </a:p>
        </p:txBody>
      </p:sp>
      <p:sp>
        <p:nvSpPr>
          <p:cNvPr id="31" name="TextBox 31">
            <a:extLst>
              <a:ext uri="{FF2B5EF4-FFF2-40B4-BE49-F238E27FC236}">
                <a16:creationId xmlns:a16="http://schemas.microsoft.com/office/drawing/2014/main" id="{1B6DABEC-6E2A-FB01-625C-2CBB29FDC13A}"/>
              </a:ext>
            </a:extLst>
          </p:cNvPr>
          <p:cNvSpPr txBox="1"/>
          <p:nvPr/>
        </p:nvSpPr>
        <p:spPr>
          <a:xfrm>
            <a:off x="13935541" y="4958416"/>
            <a:ext cx="2412074" cy="1013098"/>
          </a:xfrm>
          <a:prstGeom prst="rect">
            <a:avLst/>
          </a:prstGeom>
        </p:spPr>
        <p:txBody>
          <a:bodyPr lIns="0" tIns="0" rIns="0" bIns="0" rtlCol="0" anchor="t">
            <a:spAutoFit/>
          </a:bodyPr>
          <a:lstStyle/>
          <a:p>
            <a:pPr marL="0" marR="0" lvl="0" indent="0" algn="ctr" defTabSz="914400" rtl="0" eaLnBrk="1" fontAlgn="auto" latinLnBrk="0" hangingPunct="1">
              <a:lnSpc>
                <a:spcPts val="2603"/>
              </a:lnSpc>
              <a:spcBef>
                <a:spcPct val="0"/>
              </a:spcBef>
              <a:spcAft>
                <a:spcPts val="0"/>
              </a:spcAft>
              <a:buClrTx/>
              <a:buSzTx/>
              <a:buFontTx/>
              <a:buNone/>
              <a:tabLst/>
              <a:defRPr/>
            </a:pP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Mắt</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 </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rPr>
              <a:t>khó</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nhìn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xa,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rất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phổ</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biến</a:t>
            </a:r>
            <a:endPar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Raleway"/>
              <a:cs typeface="Times New Roman" panose="02020603050405020304" pitchFamily="18" charset="0"/>
              <a:sym typeface="Raleway"/>
            </a:endParaRPr>
          </a:p>
        </p:txBody>
      </p:sp>
      <p:pic>
        <p:nvPicPr>
          <p:cNvPr id="9" name="Picture 8">
            <a:extLst>
              <a:ext uri="{FF2B5EF4-FFF2-40B4-BE49-F238E27FC236}">
                <a16:creationId xmlns:a16="http://schemas.microsoft.com/office/drawing/2014/main" id="{C677E491-014B-4714-5078-B602FD3CADC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4451" y="4126717"/>
            <a:ext cx="2926080" cy="2467600"/>
          </a:xfrm>
          <a:prstGeom prst="rect">
            <a:avLst/>
          </a:prstGeom>
        </p:spPr>
      </p:pic>
      <p:pic>
        <p:nvPicPr>
          <p:cNvPr id="34" name="Picture 33">
            <a:extLst>
              <a:ext uri="{FF2B5EF4-FFF2-40B4-BE49-F238E27FC236}">
                <a16:creationId xmlns:a16="http://schemas.microsoft.com/office/drawing/2014/main" id="{A3ABF366-9DC5-FA0C-9501-CD40989957E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01545" y="4376699"/>
            <a:ext cx="2926080" cy="2467600"/>
          </a:xfrm>
          <a:prstGeom prst="rect">
            <a:avLst/>
          </a:prstGeom>
        </p:spPr>
      </p:pic>
    </p:spTree>
    <p:extLst>
      <p:ext uri="{BB962C8B-B14F-4D97-AF65-F5344CB8AC3E}">
        <p14:creationId xmlns:p14="http://schemas.microsoft.com/office/powerpoint/2010/main" val="326681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15"/>
                    </p:tgtEl>
                  </p:cond>
                </p:stCondLst>
                <p:endSync evt="end" delay="0">
                  <p:rtn val="all"/>
                </p:endSync>
                <p:childTnLst>
                  <p:par>
                    <p:cTn id="14" fill="hold">
                      <p:stCondLst>
                        <p:cond delay="0"/>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1000" fill="hold"/>
                                        <p:tgtEl>
                                          <p:spTgt spid="30"/>
                                        </p:tgtEl>
                                        <p:attrNameLst>
                                          <p:attrName>ppt_w</p:attrName>
                                        </p:attrNameLst>
                                      </p:cBhvr>
                                      <p:tavLst>
                                        <p:tav tm="0">
                                          <p:val>
                                            <p:fltVal val="0"/>
                                          </p:val>
                                        </p:tav>
                                        <p:tav tm="100000">
                                          <p:val>
                                            <p:strVal val="#ppt_w"/>
                                          </p:val>
                                        </p:tav>
                                      </p:tavLst>
                                    </p:anim>
                                    <p:anim calcmode="lin" valueType="num">
                                      <p:cBhvr>
                                        <p:cTn id="19" dur="1000" fill="hold"/>
                                        <p:tgtEl>
                                          <p:spTgt spid="30"/>
                                        </p:tgtEl>
                                        <p:attrNameLst>
                                          <p:attrName>ppt_h</p:attrName>
                                        </p:attrNameLst>
                                      </p:cBhvr>
                                      <p:tavLst>
                                        <p:tav tm="0">
                                          <p:val>
                                            <p:fltVal val="0"/>
                                          </p:val>
                                        </p:tav>
                                        <p:tav tm="100000">
                                          <p:val>
                                            <p:strVal val="#ppt_h"/>
                                          </p:val>
                                        </p:tav>
                                      </p:tavLst>
                                    </p:anim>
                                    <p:anim calcmode="lin" valueType="num">
                                      <p:cBhvr>
                                        <p:cTn id="20" dur="1000" fill="hold"/>
                                        <p:tgtEl>
                                          <p:spTgt spid="30"/>
                                        </p:tgtEl>
                                        <p:attrNameLst>
                                          <p:attrName>style.rotation</p:attrName>
                                        </p:attrNameLst>
                                      </p:cBhvr>
                                      <p:tavLst>
                                        <p:tav tm="0">
                                          <p:val>
                                            <p:fltVal val="90"/>
                                          </p:val>
                                        </p:tav>
                                        <p:tav tm="100000">
                                          <p:val>
                                            <p:fltVal val="0"/>
                                          </p:val>
                                        </p:tav>
                                      </p:tavLst>
                                    </p:anim>
                                    <p:animEffect transition="in" filter="fade">
                                      <p:cBhvr>
                                        <p:cTn id="21" dur="10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30"/>
                                        </p:tgtEl>
                                      </p:cBhvr>
                                    </p:animEffect>
                                    <p:set>
                                      <p:cBhvr>
                                        <p:cTn id="26" dur="1" fill="hold">
                                          <p:stCondLst>
                                            <p:cond delay="499"/>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15"/>
                  </p:tgtEl>
                </p:cond>
              </p:nextCondLst>
            </p:seq>
            <p:seq concurrent="1" nextAc="seek">
              <p:cTn id="27" restart="whenNotActive" fill="hold" evtFilter="cancelBubble" nodeType="interactiveSeq">
                <p:stCondLst>
                  <p:cond evt="onClick" delay="0">
                    <p:tgtEl>
                      <p:spTgt spid="22"/>
                    </p:tgtEl>
                  </p:cond>
                </p:stCondLst>
                <p:endSync evt="end" delay="0">
                  <p:rtn val="all"/>
                </p:endSync>
                <p:childTnLst>
                  <p:par>
                    <p:cTn id="28" fill="hold">
                      <p:stCondLst>
                        <p:cond delay="0"/>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1000" fill="hold"/>
                                        <p:tgtEl>
                                          <p:spTgt spid="31"/>
                                        </p:tgtEl>
                                        <p:attrNameLst>
                                          <p:attrName>ppt_w</p:attrName>
                                        </p:attrNameLst>
                                      </p:cBhvr>
                                      <p:tavLst>
                                        <p:tav tm="0">
                                          <p:val>
                                            <p:fltVal val="0"/>
                                          </p:val>
                                        </p:tav>
                                        <p:tav tm="100000">
                                          <p:val>
                                            <p:strVal val="#ppt_w"/>
                                          </p:val>
                                        </p:tav>
                                      </p:tavLst>
                                    </p:anim>
                                    <p:anim calcmode="lin" valueType="num">
                                      <p:cBhvr>
                                        <p:cTn id="33" dur="1000" fill="hold"/>
                                        <p:tgtEl>
                                          <p:spTgt spid="31"/>
                                        </p:tgtEl>
                                        <p:attrNameLst>
                                          <p:attrName>ppt_h</p:attrName>
                                        </p:attrNameLst>
                                      </p:cBhvr>
                                      <p:tavLst>
                                        <p:tav tm="0">
                                          <p:val>
                                            <p:fltVal val="0"/>
                                          </p:val>
                                        </p:tav>
                                        <p:tav tm="100000">
                                          <p:val>
                                            <p:strVal val="#ppt_h"/>
                                          </p:val>
                                        </p:tav>
                                      </p:tavLst>
                                    </p:anim>
                                    <p:anim calcmode="lin" valueType="num">
                                      <p:cBhvr>
                                        <p:cTn id="34" dur="1000" fill="hold"/>
                                        <p:tgtEl>
                                          <p:spTgt spid="31"/>
                                        </p:tgtEl>
                                        <p:attrNameLst>
                                          <p:attrName>style.rotation</p:attrName>
                                        </p:attrNameLst>
                                      </p:cBhvr>
                                      <p:tavLst>
                                        <p:tav tm="0">
                                          <p:val>
                                            <p:fltVal val="90"/>
                                          </p:val>
                                        </p:tav>
                                        <p:tav tm="100000">
                                          <p:val>
                                            <p:fltVal val="0"/>
                                          </p:val>
                                        </p:tav>
                                      </p:tavLst>
                                    </p:anim>
                                    <p:animEffect transition="in" filter="fade">
                                      <p:cBhvr>
                                        <p:cTn id="35" dur="10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31"/>
                                        </p:tgtEl>
                                      </p:cBhvr>
                                    </p:animEffect>
                                    <p:set>
                                      <p:cBhvr>
                                        <p:cTn id="40" dur="1" fill="hold">
                                          <p:stCondLst>
                                            <p:cond delay="499"/>
                                          </p:stCondLst>
                                        </p:cTn>
                                        <p:tgtEl>
                                          <p:spTgt spid="31"/>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41" restart="whenNotActive" fill="hold" evtFilter="cancelBubble" nodeType="interactiveSeq">
                <p:stCondLst>
                  <p:cond evt="onClick" delay="0">
                    <p:tgtEl>
                      <p:spTgt spid="30"/>
                    </p:tgtEl>
                  </p:cond>
                </p:stCondLst>
                <p:endSync evt="end" delay="0">
                  <p:rtn val="all"/>
                </p:endSync>
                <p:childTnLst>
                  <p:par>
                    <p:cTn id="42" fill="hold">
                      <p:stCondLst>
                        <p:cond delay="0"/>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ppt_w</p:attrName>
                                        </p:attrNameLst>
                                      </p:cBhvr>
                                      <p:tavLst>
                                        <p:tav tm="0">
                                          <p:val>
                                            <p:fltVal val="0"/>
                                          </p:val>
                                        </p:tav>
                                        <p:tav tm="100000">
                                          <p:val>
                                            <p:strVal val="#ppt_w"/>
                                          </p:val>
                                        </p:tav>
                                      </p:tavLst>
                                    </p:anim>
                                    <p:anim calcmode="lin" valueType="num">
                                      <p:cBhvr>
                                        <p:cTn id="47" dur="500" fill="hold"/>
                                        <p:tgtEl>
                                          <p:spTgt spid="9"/>
                                        </p:tgtEl>
                                        <p:attrNameLst>
                                          <p:attrName>ppt_h</p:attrName>
                                        </p:attrNameLst>
                                      </p:cBhvr>
                                      <p:tavLst>
                                        <p:tav tm="0">
                                          <p:val>
                                            <p:fltVal val="0"/>
                                          </p:val>
                                        </p:tav>
                                        <p:tav tm="100000">
                                          <p:val>
                                            <p:strVal val="#ppt_h"/>
                                          </p:val>
                                        </p:tav>
                                      </p:tavLst>
                                    </p:anim>
                                    <p:animEffect transition="in" filter="fade">
                                      <p:cBhvr>
                                        <p:cTn id="48" dur="500"/>
                                        <p:tgtEl>
                                          <p:spTgt spid="9"/>
                                        </p:tgtEl>
                                      </p:cBhvr>
                                    </p:animEffect>
                                  </p:childTnLst>
                                </p:cTn>
                              </p:par>
                            </p:childTnLst>
                          </p:cTn>
                        </p:par>
                      </p:childTnLst>
                    </p:cTn>
                  </p:par>
                </p:childTnLst>
              </p:cTn>
              <p:nextCondLst>
                <p:cond evt="onClick" delay="0">
                  <p:tgtEl>
                    <p:spTgt spid="30"/>
                  </p:tgtEl>
                </p:cond>
              </p:nextCondLst>
            </p:seq>
            <p:seq concurrent="1" nextAc="seek">
              <p:cTn id="49" restart="whenNotActive" fill="hold" evtFilter="cancelBubble" nodeType="interactiveSeq">
                <p:stCondLst>
                  <p:cond evt="onClick" delay="0">
                    <p:tgtEl>
                      <p:spTgt spid="31"/>
                    </p:tgtEl>
                  </p:cond>
                </p:stCondLst>
                <p:endSync evt="end" delay="0">
                  <p:rtn val="all"/>
                </p:endSync>
                <p:childTnLst>
                  <p:par>
                    <p:cTn id="50" fill="hold">
                      <p:stCondLst>
                        <p:cond delay="0"/>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34"/>
                                        </p:tgtEl>
                                        <p:attrNameLst>
                                          <p:attrName>style.visibility</p:attrName>
                                        </p:attrNameLst>
                                      </p:cBhvr>
                                      <p:to>
                                        <p:strVal val="visible"/>
                                      </p:to>
                                    </p:set>
                                    <p:anim calcmode="lin" valueType="num">
                                      <p:cBhvr>
                                        <p:cTn id="54" dur="500" fill="hold"/>
                                        <p:tgtEl>
                                          <p:spTgt spid="34"/>
                                        </p:tgtEl>
                                        <p:attrNameLst>
                                          <p:attrName>ppt_w</p:attrName>
                                        </p:attrNameLst>
                                      </p:cBhvr>
                                      <p:tavLst>
                                        <p:tav tm="0">
                                          <p:val>
                                            <p:fltVal val="0"/>
                                          </p:val>
                                        </p:tav>
                                        <p:tav tm="100000">
                                          <p:val>
                                            <p:strVal val="#ppt_w"/>
                                          </p:val>
                                        </p:tav>
                                      </p:tavLst>
                                    </p:anim>
                                    <p:anim calcmode="lin" valueType="num">
                                      <p:cBhvr>
                                        <p:cTn id="55" dur="500" fill="hold"/>
                                        <p:tgtEl>
                                          <p:spTgt spid="34"/>
                                        </p:tgtEl>
                                        <p:attrNameLst>
                                          <p:attrName>ppt_h</p:attrName>
                                        </p:attrNameLst>
                                      </p:cBhvr>
                                      <p:tavLst>
                                        <p:tav tm="0">
                                          <p:val>
                                            <p:fltVal val="0"/>
                                          </p:val>
                                        </p:tav>
                                        <p:tav tm="100000">
                                          <p:val>
                                            <p:strVal val="#ppt_h"/>
                                          </p:val>
                                        </p:tav>
                                      </p:tavLst>
                                    </p:anim>
                                    <p:animEffect transition="in" filter="fade">
                                      <p:cBhvr>
                                        <p:cTn id="56" dur="500"/>
                                        <p:tgtEl>
                                          <p:spTgt spid="34"/>
                                        </p:tgtEl>
                                      </p:cBhvr>
                                    </p:animEffect>
                                  </p:childTnLst>
                                </p:cTn>
                              </p:par>
                            </p:childTnLst>
                          </p:cTn>
                        </p:par>
                      </p:childTnLst>
                    </p:cTn>
                  </p:par>
                </p:childTnLst>
              </p:cTn>
              <p:nextCondLst>
                <p:cond evt="onClick" delay="0">
                  <p:tgtEl>
                    <p:spTgt spid="31"/>
                  </p:tgtEl>
                </p:cond>
              </p:nextCondLst>
            </p:seq>
          </p:childTnLst>
        </p:cTn>
      </p:par>
    </p:tnLst>
    <p:bldLst>
      <p:bldP spid="15" grpId="0"/>
      <p:bldP spid="22" grpId="0"/>
      <p:bldP spid="30" grpId="0"/>
      <p:bldP spid="30" grpId="1"/>
      <p:bldP spid="31" grpId="0"/>
      <p:bldP spid="31"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3517428" y="0"/>
            <a:ext cx="11253143" cy="1375248"/>
          </a:xfrm>
          <a:prstGeom prst="rect">
            <a:avLst/>
          </a:prstGeom>
        </p:spPr>
        <p:txBody>
          <a:bodyPr wrap="square" lIns="0" tIns="0" rIns="0" bIns="0" rtlCol="0" anchor="t">
            <a:spAutoFit/>
          </a:bodyPr>
          <a:lstStyle/>
          <a:p>
            <a:pPr>
              <a:lnSpc>
                <a:spcPts val="12239"/>
              </a:lnSpc>
            </a:pPr>
            <a:r>
              <a:rPr lang="en-US" sz="6000" dirty="0">
                <a:solidFill>
                  <a:srgbClr val="FFFFFF"/>
                </a:solidFill>
                <a:latin typeface="Anton"/>
                <a:ea typeface="Anton"/>
                <a:cs typeface="Anton"/>
                <a:sym typeface="Anton"/>
              </a:rPr>
              <a:t>Convolutional Neural Network (CNN)</a:t>
            </a:r>
          </a:p>
        </p:txBody>
      </p:sp>
      <p:sp>
        <p:nvSpPr>
          <p:cNvPr id="17" name="TextBox 14">
            <a:extLst>
              <a:ext uri="{FF2B5EF4-FFF2-40B4-BE49-F238E27FC236}">
                <a16:creationId xmlns:a16="http://schemas.microsoft.com/office/drawing/2014/main" id="{B279D40E-D534-6876-759C-447EE305066B}"/>
              </a:ext>
            </a:extLst>
          </p:cNvPr>
          <p:cNvSpPr txBox="1"/>
          <p:nvPr/>
        </p:nvSpPr>
        <p:spPr>
          <a:xfrm>
            <a:off x="681917" y="1448645"/>
            <a:ext cx="16577383" cy="2954655"/>
          </a:xfrm>
          <a:prstGeom prst="rect">
            <a:avLst/>
          </a:prstGeom>
        </p:spPr>
        <p:txBody>
          <a:bodyPr wrap="square" lIns="0" tIns="0" rIns="0" bIns="0" rtlCol="0" anchor="t">
            <a:spAutoFit/>
          </a:bodyPr>
          <a:lstStyle/>
          <a:p>
            <a:pPr algn="l">
              <a:spcBef>
                <a:spcPct val="0"/>
              </a:spcBef>
            </a:pPr>
            <a:r>
              <a:rPr lang="vi-VN" sz="3200" dirty="0">
                <a:solidFill>
                  <a:srgbClr val="FFFFFF"/>
                </a:solidFill>
                <a:latin typeface="Times New Roman" panose="02020603050405020304" pitchFamily="18" charset="0"/>
                <a:ea typeface="Raleway"/>
                <a:cs typeface="Times New Roman" panose="02020603050405020304" pitchFamily="18" charset="0"/>
                <a:sym typeface="Raleway"/>
              </a:rPr>
              <a:t>Mạng được chia thành 2 phần: rút trích đặc trưng từ ảnh đầu vào và phân loại:</a:t>
            </a:r>
          </a:p>
          <a:p>
            <a:pPr marL="457200" indent="-457200" algn="l">
              <a:spcBef>
                <a:spcPct val="0"/>
              </a:spcBef>
              <a:buFont typeface="Arial" panose="020B0604020202020204" pitchFamily="34" charset="0"/>
              <a:buChar char="•"/>
            </a:pPr>
            <a:r>
              <a:rPr lang="vi-VN" sz="3200" dirty="0">
                <a:solidFill>
                  <a:srgbClr val="FFFFFF"/>
                </a:solidFill>
                <a:latin typeface="Times New Roman" panose="02020603050405020304" pitchFamily="18" charset="0"/>
                <a:ea typeface="Raleway"/>
                <a:cs typeface="Times New Roman" panose="02020603050405020304" pitchFamily="18" charset="0"/>
                <a:sym typeface="Raleway"/>
              </a:rPr>
              <a:t>Phần rút trích đặc trưng của mạng CNN sử dụng các lớp chập và lớp gộp ra tìm ra các đặc trưng quang trọng để phân loại ảnh</a:t>
            </a:r>
          </a:p>
          <a:p>
            <a:pPr marL="457200" indent="-457200" algn="l">
              <a:spcBef>
                <a:spcPct val="0"/>
              </a:spcBef>
              <a:buFont typeface="Arial" panose="020B0604020202020204" pitchFamily="34" charset="0"/>
              <a:buChar char="•"/>
            </a:pPr>
            <a:r>
              <a:rPr lang="vi-VN" sz="3200" dirty="0">
                <a:solidFill>
                  <a:srgbClr val="FFFFFF"/>
                </a:solidFill>
                <a:latin typeface="Times New Roman" panose="02020603050405020304" pitchFamily="18" charset="0"/>
                <a:ea typeface="Raleway"/>
                <a:cs typeface="Times New Roman" panose="02020603050405020304" pitchFamily="18" charset="0"/>
                <a:sym typeface="Raleway"/>
              </a:rPr>
              <a:t>Phần phân loại sử dụng các lớp kết nối đầy đủ, sử dụng đầu vào là các đặc trưng đã rút trích và ngõ ra sẽ chỉ ra ảnh đầu vào thuộc lớp nào.</a:t>
            </a:r>
          </a:p>
          <a:p>
            <a:pPr marL="457200" indent="-457200" algn="l">
              <a:spcBef>
                <a:spcPct val="0"/>
              </a:spcBef>
              <a:buFont typeface="Wingdings" panose="05000000000000000000" pitchFamily="2" charset="2"/>
              <a:buChar char="§"/>
            </a:pP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p:txBody>
      </p:sp>
      <p:pic>
        <p:nvPicPr>
          <p:cNvPr id="20" name="Picture 19">
            <a:extLst>
              <a:ext uri="{FF2B5EF4-FFF2-40B4-BE49-F238E27FC236}">
                <a16:creationId xmlns:a16="http://schemas.microsoft.com/office/drawing/2014/main" id="{A8D912B7-A910-6F96-4BA7-AF9B6D5264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0547" y="4169316"/>
            <a:ext cx="12440121" cy="5110330"/>
          </a:xfrm>
          <a:prstGeom prst="rect">
            <a:avLst/>
          </a:prstGeom>
          <a:effectLst>
            <a:innerShdw blurRad="114300">
              <a:prstClr val="black"/>
            </a:inn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E8B2E5-A0C2-4EAA-BD97-4E221B456FB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B61AD886-C081-8E8C-94C5-8C71DCF90589}"/>
              </a:ext>
            </a:extLst>
          </p:cNvPr>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a:extLst>
              <a:ext uri="{FF2B5EF4-FFF2-40B4-BE49-F238E27FC236}">
                <a16:creationId xmlns:a16="http://schemas.microsoft.com/office/drawing/2014/main" id="{BD1E541E-8CFB-EAFB-3CB3-27DCF6F7550A}"/>
              </a:ext>
            </a:extLst>
          </p:cNvPr>
          <p:cNvSpPr txBox="1"/>
          <p:nvPr/>
        </p:nvSpPr>
        <p:spPr>
          <a:xfrm>
            <a:off x="3517428" y="0"/>
            <a:ext cx="11253143" cy="1375248"/>
          </a:xfrm>
          <a:prstGeom prst="rect">
            <a:avLst/>
          </a:prstGeom>
        </p:spPr>
        <p:txBody>
          <a:bodyPr wrap="square" lIns="0" tIns="0" rIns="0" bIns="0" rtlCol="0" anchor="t">
            <a:spAutoFit/>
          </a:bodyPr>
          <a:lstStyle/>
          <a:p>
            <a:pPr>
              <a:lnSpc>
                <a:spcPts val="12239"/>
              </a:lnSpc>
            </a:pPr>
            <a:r>
              <a:rPr lang="en-US" sz="6000" dirty="0">
                <a:latin typeface="Anton"/>
                <a:ea typeface="Anton"/>
                <a:cs typeface="Anton"/>
                <a:sym typeface="Anton"/>
              </a:rPr>
              <a:t>Convolutional Neural Network (CNN)</a:t>
            </a:r>
          </a:p>
        </p:txBody>
      </p:sp>
      <p:sp>
        <p:nvSpPr>
          <p:cNvPr id="2" name="TextBox 14">
            <a:extLst>
              <a:ext uri="{FF2B5EF4-FFF2-40B4-BE49-F238E27FC236}">
                <a16:creationId xmlns:a16="http://schemas.microsoft.com/office/drawing/2014/main" id="{6049E546-69FE-F84B-D1DF-5683B6A50408}"/>
              </a:ext>
            </a:extLst>
          </p:cNvPr>
          <p:cNvSpPr txBox="1"/>
          <p:nvPr/>
        </p:nvSpPr>
        <p:spPr>
          <a:xfrm>
            <a:off x="1524000" y="10641447"/>
            <a:ext cx="14682143" cy="3939540"/>
          </a:xfrm>
          <a:prstGeom prst="rect">
            <a:avLst/>
          </a:prstGeom>
        </p:spPr>
        <p:txBody>
          <a:bodyPr wrap="square" lIns="0" tIns="0" rIns="0" bIns="0" rtlCol="0" anchor="t">
            <a:spAutoFit/>
          </a:bodyPr>
          <a:lstStyle/>
          <a:p>
            <a:pPr marL="457200" indent="-457200" algn="l">
              <a:spcBef>
                <a:spcPct val="0"/>
              </a:spcBef>
              <a:buFontTx/>
              <a:buChar char="-"/>
            </a:pPr>
            <a:r>
              <a:rPr lang="en-US" sz="3200" dirty="0">
                <a:latin typeface="Times New Roman" panose="02020603050405020304" pitchFamily="18" charset="0"/>
                <a:ea typeface="Raleway"/>
                <a:cs typeface="Times New Roman" panose="02020603050405020304" pitchFamily="18" charset="0"/>
                <a:sym typeface="Raleway"/>
              </a:rPr>
              <a:t>Nguyên </a:t>
            </a:r>
            <a:r>
              <a:rPr lang="en-US" sz="3200" dirty="0" err="1">
                <a:latin typeface="Times New Roman" panose="02020603050405020304" pitchFamily="18" charset="0"/>
                <a:ea typeface="Raleway"/>
                <a:cs typeface="Times New Roman" panose="02020603050405020304" pitchFamily="18" charset="0"/>
                <a:sym typeface="Raleway"/>
              </a:rPr>
              <a:t>lý</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hoạt</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động</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chính</a:t>
            </a:r>
            <a:r>
              <a:rPr lang="en-US" sz="3200" dirty="0">
                <a:latin typeface="Times New Roman" panose="02020603050405020304" pitchFamily="18" charset="0"/>
                <a:ea typeface="Raleway"/>
                <a:cs typeface="Times New Roman" panose="02020603050405020304" pitchFamily="18" charset="0"/>
                <a:sym typeface="Raleway"/>
              </a:rPr>
              <a:t>: </a:t>
            </a:r>
          </a:p>
          <a:p>
            <a:pPr algn="l">
              <a:spcBef>
                <a:spcPct val="0"/>
              </a:spcBef>
            </a:pPr>
            <a:r>
              <a:rPr lang="en-US" sz="3200" dirty="0">
                <a:latin typeface="Times New Roman" panose="02020603050405020304" pitchFamily="18" charset="0"/>
                <a:ea typeface="Raleway"/>
                <a:cs typeface="Times New Roman" panose="02020603050405020304" pitchFamily="18" charset="0"/>
                <a:sym typeface="Raleway"/>
              </a:rPr>
              <a:t> 1. </a:t>
            </a:r>
            <a:r>
              <a:rPr lang="en-US" sz="3200" dirty="0" err="1">
                <a:latin typeface="Times New Roman" panose="02020603050405020304" pitchFamily="18" charset="0"/>
                <a:ea typeface="Raleway"/>
                <a:cs typeface="Times New Roman" panose="02020603050405020304" pitchFamily="18" charset="0"/>
                <a:sym typeface="Raleway"/>
              </a:rPr>
              <a:t>Lớp</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tích</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chập</a:t>
            </a:r>
            <a:r>
              <a:rPr lang="en-US" sz="3200" dirty="0">
                <a:latin typeface="Times New Roman" panose="02020603050405020304" pitchFamily="18" charset="0"/>
                <a:ea typeface="Raleway"/>
                <a:cs typeface="Times New Roman" panose="02020603050405020304" pitchFamily="18" charset="0"/>
                <a:sym typeface="Raleway"/>
              </a:rPr>
              <a:t> (Convolution): </a:t>
            </a:r>
            <a:r>
              <a:rPr lang="en-US" sz="3200" dirty="0" err="1">
                <a:latin typeface="Times New Roman" panose="02020603050405020304" pitchFamily="18" charset="0"/>
                <a:ea typeface="Raleway"/>
                <a:cs typeface="Times New Roman" panose="02020603050405020304" pitchFamily="18" charset="0"/>
                <a:sym typeface="Raleway"/>
              </a:rPr>
              <a:t>dùng</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các</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bộ</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lọc</a:t>
            </a:r>
            <a:r>
              <a:rPr lang="en-US" sz="3200" dirty="0">
                <a:latin typeface="Times New Roman" panose="02020603050405020304" pitchFamily="18" charset="0"/>
                <a:ea typeface="Raleway"/>
                <a:cs typeface="Times New Roman" panose="02020603050405020304" pitchFamily="18" charset="0"/>
                <a:sym typeface="Raleway"/>
              </a:rPr>
              <a:t> (filters/kernels) </a:t>
            </a:r>
            <a:r>
              <a:rPr lang="en-US" sz="3200" dirty="0" err="1">
                <a:latin typeface="Times New Roman" panose="02020603050405020304" pitchFamily="18" charset="0"/>
                <a:ea typeface="Raleway"/>
                <a:cs typeface="Times New Roman" panose="02020603050405020304" pitchFamily="18" charset="0"/>
                <a:sym typeface="Raleway"/>
              </a:rPr>
              <a:t>quét</a:t>
            </a:r>
            <a:r>
              <a:rPr lang="en-US" sz="3200" dirty="0">
                <a:latin typeface="Times New Roman" panose="02020603050405020304" pitchFamily="18" charset="0"/>
                <a:ea typeface="Raleway"/>
                <a:cs typeface="Times New Roman" panose="02020603050405020304" pitchFamily="18" charset="0"/>
                <a:sym typeface="Raleway"/>
              </a:rPr>
              <a:t> qua </a:t>
            </a:r>
            <a:r>
              <a:rPr lang="en-US" sz="3200" dirty="0" err="1">
                <a:latin typeface="Times New Roman" panose="02020603050405020304" pitchFamily="18" charset="0"/>
                <a:ea typeface="Raleway"/>
                <a:cs typeface="Times New Roman" panose="02020603050405020304" pitchFamily="18" charset="0"/>
                <a:sym typeface="Raleway"/>
              </a:rPr>
              <a:t>ảnh</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để</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trích</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xuất</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đặc</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trưng</a:t>
            </a:r>
            <a:r>
              <a:rPr lang="en-US" sz="3200" dirty="0">
                <a:latin typeface="Times New Roman" panose="02020603050405020304" pitchFamily="18" charset="0"/>
                <a:ea typeface="Raleway"/>
                <a:cs typeface="Times New Roman" panose="02020603050405020304" pitchFamily="18" charset="0"/>
                <a:sym typeface="Raleway"/>
              </a:rPr>
              <a:t>.</a:t>
            </a:r>
          </a:p>
          <a:p>
            <a:pPr algn="l">
              <a:spcBef>
                <a:spcPct val="0"/>
              </a:spcBef>
            </a:pPr>
            <a:r>
              <a:rPr lang="en-US" sz="3200" dirty="0">
                <a:latin typeface="Times New Roman" panose="02020603050405020304" pitchFamily="18" charset="0"/>
                <a:ea typeface="Raleway"/>
                <a:cs typeface="Times New Roman" panose="02020603050405020304" pitchFamily="18" charset="0"/>
                <a:sym typeface="Raleway"/>
              </a:rPr>
              <a:t> 2. </a:t>
            </a:r>
            <a:r>
              <a:rPr lang="en-US" sz="3200" dirty="0" err="1">
                <a:latin typeface="Times New Roman" panose="02020603050405020304" pitchFamily="18" charset="0"/>
                <a:ea typeface="Raleway"/>
                <a:cs typeface="Times New Roman" panose="02020603050405020304" pitchFamily="18" charset="0"/>
                <a:sym typeface="Raleway"/>
              </a:rPr>
              <a:t>Hàm</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kích</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hoạt</a:t>
            </a:r>
            <a:r>
              <a:rPr lang="en-US" sz="3200" dirty="0">
                <a:latin typeface="Times New Roman" panose="02020603050405020304" pitchFamily="18" charset="0"/>
                <a:ea typeface="Raleway"/>
                <a:cs typeface="Times New Roman" panose="02020603050405020304" pitchFamily="18" charset="0"/>
                <a:sym typeface="Raleway"/>
              </a:rPr>
              <a:t> (Activation – </a:t>
            </a:r>
            <a:r>
              <a:rPr lang="en-US" sz="3200" dirty="0" err="1">
                <a:latin typeface="Times New Roman" panose="02020603050405020304" pitchFamily="18" charset="0"/>
                <a:ea typeface="Raleway"/>
                <a:cs typeface="Times New Roman" panose="02020603050405020304" pitchFamily="18" charset="0"/>
                <a:sym typeface="Raleway"/>
              </a:rPr>
              <a:t>ReLU</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giới</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thiệu</a:t>
            </a:r>
            <a:r>
              <a:rPr lang="en-US" sz="3200" dirty="0">
                <a:latin typeface="Times New Roman" panose="02020603050405020304" pitchFamily="18" charset="0"/>
                <a:ea typeface="Raleway"/>
                <a:cs typeface="Times New Roman" panose="02020603050405020304" pitchFamily="18" charset="0"/>
                <a:sym typeface="Raleway"/>
              </a:rPr>
              <a:t> phi </a:t>
            </a:r>
            <a:r>
              <a:rPr lang="en-US" sz="3200" dirty="0" err="1">
                <a:latin typeface="Times New Roman" panose="02020603050405020304" pitchFamily="18" charset="0"/>
                <a:ea typeface="Raleway"/>
                <a:cs typeface="Times New Roman" panose="02020603050405020304" pitchFamily="18" charset="0"/>
                <a:sym typeface="Raleway"/>
              </a:rPr>
              <a:t>tuyến</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để</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học</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đặc</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trưng</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phức</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tạp</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hơn</a:t>
            </a:r>
            <a:r>
              <a:rPr lang="en-US" sz="3200" dirty="0">
                <a:latin typeface="Times New Roman" panose="02020603050405020304" pitchFamily="18" charset="0"/>
                <a:ea typeface="Raleway"/>
                <a:cs typeface="Times New Roman" panose="02020603050405020304" pitchFamily="18" charset="0"/>
                <a:sym typeface="Raleway"/>
              </a:rPr>
              <a:t>.</a:t>
            </a:r>
          </a:p>
          <a:p>
            <a:pPr algn="l">
              <a:spcBef>
                <a:spcPct val="0"/>
              </a:spcBef>
            </a:pPr>
            <a:r>
              <a:rPr lang="en-US" sz="3200" dirty="0">
                <a:latin typeface="Times New Roman" panose="02020603050405020304" pitchFamily="18" charset="0"/>
                <a:ea typeface="Raleway"/>
                <a:cs typeface="Times New Roman" panose="02020603050405020304" pitchFamily="18" charset="0"/>
                <a:sym typeface="Raleway"/>
              </a:rPr>
              <a:t> 3. </a:t>
            </a:r>
            <a:r>
              <a:rPr lang="en-US" sz="3200" dirty="0" err="1">
                <a:latin typeface="Times New Roman" panose="02020603050405020304" pitchFamily="18" charset="0"/>
                <a:ea typeface="Raleway"/>
                <a:cs typeface="Times New Roman" panose="02020603050405020304" pitchFamily="18" charset="0"/>
                <a:sym typeface="Raleway"/>
              </a:rPr>
              <a:t>Lớp</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giảm</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mẫu</a:t>
            </a:r>
            <a:r>
              <a:rPr lang="en-US" sz="3200" dirty="0">
                <a:latin typeface="Times New Roman" panose="02020603050405020304" pitchFamily="18" charset="0"/>
                <a:ea typeface="Raleway"/>
                <a:cs typeface="Times New Roman" panose="02020603050405020304" pitchFamily="18" charset="0"/>
                <a:sym typeface="Raleway"/>
              </a:rPr>
              <a:t> (Pooling): </a:t>
            </a:r>
            <a:r>
              <a:rPr lang="en-US" sz="3200" dirty="0" err="1">
                <a:latin typeface="Times New Roman" panose="02020603050405020304" pitchFamily="18" charset="0"/>
                <a:ea typeface="Raleway"/>
                <a:cs typeface="Times New Roman" panose="02020603050405020304" pitchFamily="18" charset="0"/>
                <a:sym typeface="Raleway"/>
              </a:rPr>
              <a:t>Giảm</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kích</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thước</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ảnh</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giữ</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thông</a:t>
            </a:r>
            <a:r>
              <a:rPr lang="en-US" sz="3200" dirty="0">
                <a:latin typeface="Times New Roman" panose="02020603050405020304" pitchFamily="18" charset="0"/>
                <a:ea typeface="Raleway"/>
                <a:cs typeface="Times New Roman" panose="02020603050405020304" pitchFamily="18" charset="0"/>
                <a:sym typeface="Raleway"/>
              </a:rPr>
              <a:t> tin </a:t>
            </a:r>
            <a:r>
              <a:rPr lang="en-US" sz="3200" dirty="0" err="1">
                <a:latin typeface="Times New Roman" panose="02020603050405020304" pitchFamily="18" charset="0"/>
                <a:ea typeface="Raleway"/>
                <a:cs typeface="Times New Roman" panose="02020603050405020304" pitchFamily="18" charset="0"/>
                <a:sym typeface="Raleway"/>
              </a:rPr>
              <a:t>chính</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giúp</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mô</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hình</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nhẹ</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hơn</a:t>
            </a:r>
            <a:r>
              <a:rPr lang="en-US" sz="3200" dirty="0">
                <a:latin typeface="Times New Roman" panose="02020603050405020304" pitchFamily="18" charset="0"/>
                <a:ea typeface="Raleway"/>
                <a:cs typeface="Times New Roman" panose="02020603050405020304" pitchFamily="18" charset="0"/>
                <a:sym typeface="Raleway"/>
              </a:rPr>
              <a:t>.</a:t>
            </a:r>
          </a:p>
          <a:p>
            <a:pPr algn="l">
              <a:spcBef>
                <a:spcPct val="0"/>
              </a:spcBef>
            </a:pPr>
            <a:r>
              <a:rPr lang="en-US" sz="3200" dirty="0">
                <a:latin typeface="Times New Roman" panose="02020603050405020304" pitchFamily="18" charset="0"/>
                <a:ea typeface="Raleway"/>
                <a:cs typeface="Times New Roman" panose="02020603050405020304" pitchFamily="18" charset="0"/>
                <a:sym typeface="Raleway"/>
              </a:rPr>
              <a:t> 4. </a:t>
            </a:r>
            <a:r>
              <a:rPr lang="en-US" sz="3200" dirty="0" err="1">
                <a:latin typeface="Times New Roman" panose="02020603050405020304" pitchFamily="18" charset="0"/>
                <a:ea typeface="Raleway"/>
                <a:cs typeface="Times New Roman" panose="02020603050405020304" pitchFamily="18" charset="0"/>
                <a:sym typeface="Raleway"/>
              </a:rPr>
              <a:t>Lớp</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kết</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nối</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đầy</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đủ</a:t>
            </a:r>
            <a:r>
              <a:rPr lang="en-US" sz="3200" dirty="0">
                <a:latin typeface="Times New Roman" panose="02020603050405020304" pitchFamily="18" charset="0"/>
                <a:ea typeface="Raleway"/>
                <a:cs typeface="Times New Roman" panose="02020603050405020304" pitchFamily="18" charset="0"/>
                <a:sym typeface="Raleway"/>
              </a:rPr>
              <a:t> (Fully Connected): </a:t>
            </a:r>
            <a:r>
              <a:rPr lang="en-US" sz="3200" dirty="0" err="1">
                <a:latin typeface="Times New Roman" panose="02020603050405020304" pitchFamily="18" charset="0"/>
                <a:ea typeface="Raleway"/>
                <a:cs typeface="Times New Roman" panose="02020603050405020304" pitchFamily="18" charset="0"/>
                <a:sym typeface="Raleway"/>
              </a:rPr>
              <a:t>Dự</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đoán</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kết</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quả</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cuối</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cùng</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đã</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trích</a:t>
            </a:r>
            <a:r>
              <a:rPr lang="en-US" sz="3200" dirty="0">
                <a:latin typeface="Times New Roman" panose="02020603050405020304" pitchFamily="18" charset="0"/>
                <a:ea typeface="Raleway"/>
                <a:cs typeface="Times New Roman" panose="02020603050405020304" pitchFamily="18" charset="0"/>
                <a:sym typeface="Raleway"/>
              </a:rPr>
              <a:t> </a:t>
            </a:r>
            <a:r>
              <a:rPr lang="en-US" sz="3200" dirty="0" err="1">
                <a:latin typeface="Times New Roman" panose="02020603050405020304" pitchFamily="18" charset="0"/>
                <a:ea typeface="Raleway"/>
                <a:cs typeface="Times New Roman" panose="02020603050405020304" pitchFamily="18" charset="0"/>
                <a:sym typeface="Raleway"/>
              </a:rPr>
              <a:t>được</a:t>
            </a:r>
            <a:endParaRPr lang="en-US" sz="3200" dirty="0">
              <a:latin typeface="Times New Roman" panose="02020603050405020304" pitchFamily="18" charset="0"/>
              <a:ea typeface="Raleway"/>
              <a:cs typeface="Times New Roman" panose="02020603050405020304" pitchFamily="18" charset="0"/>
              <a:sym typeface="Raleway"/>
            </a:endParaRPr>
          </a:p>
        </p:txBody>
      </p:sp>
      <p:pic>
        <p:nvPicPr>
          <p:cNvPr id="2050" name="Picture 2" descr="Deep Learning - CNN(Convolutional Neural Networks) 에 대하여">
            <a:extLst>
              <a:ext uri="{FF2B5EF4-FFF2-40B4-BE49-F238E27FC236}">
                <a16:creationId xmlns:a16="http://schemas.microsoft.com/office/drawing/2014/main" id="{B6FBD7C3-FA6D-2022-DE9B-A393A5DECE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384" b="7464"/>
          <a:stretch/>
        </p:blipFill>
        <p:spPr bwMode="auto">
          <a:xfrm>
            <a:off x="1082113" y="2360190"/>
            <a:ext cx="15565915" cy="556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5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80321">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6813855" y="9068185"/>
            <a:ext cx="445445" cy="445445"/>
          </a:xfrm>
          <a:custGeom>
            <a:avLst/>
            <a:gdLst/>
            <a:ahLst/>
            <a:cxnLst/>
            <a:rect l="l" t="t" r="r" b="b"/>
            <a:pathLst>
              <a:path w="445445" h="445445">
                <a:moveTo>
                  <a:pt x="0" y="0"/>
                </a:moveTo>
                <a:lnTo>
                  <a:pt x="445445" y="0"/>
                </a:lnTo>
                <a:lnTo>
                  <a:pt x="445445" y="445444"/>
                </a:lnTo>
                <a:lnTo>
                  <a:pt x="0" y="445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66773" y="4608097"/>
            <a:ext cx="5530509" cy="4460088"/>
          </a:xfrm>
          <a:custGeom>
            <a:avLst/>
            <a:gdLst/>
            <a:ahLst/>
            <a:cxnLst/>
            <a:rect l="l" t="t" r="r" b="b"/>
            <a:pathLst>
              <a:path w="5530509" h="4460088">
                <a:moveTo>
                  <a:pt x="0" y="0"/>
                </a:moveTo>
                <a:lnTo>
                  <a:pt x="5530509" y="0"/>
                </a:lnTo>
                <a:lnTo>
                  <a:pt x="5530509" y="4460088"/>
                </a:lnTo>
                <a:lnTo>
                  <a:pt x="0" y="4460088"/>
                </a:lnTo>
                <a:lnTo>
                  <a:pt x="0" y="0"/>
                </a:lnTo>
                <a:close/>
              </a:path>
            </a:pathLst>
          </a:custGeom>
          <a:blipFill>
            <a:blip r:embed="rId4"/>
            <a:stretch>
              <a:fillRect/>
            </a:stretch>
          </a:blipFill>
        </p:spPr>
      </p:sp>
      <p:sp>
        <p:nvSpPr>
          <p:cNvPr id="7" name="TextBox 7"/>
          <p:cNvSpPr txBox="1"/>
          <p:nvPr/>
        </p:nvSpPr>
        <p:spPr>
          <a:xfrm>
            <a:off x="1771892" y="2430988"/>
            <a:ext cx="6108171" cy="2231380"/>
          </a:xfrm>
          <a:prstGeom prst="rect">
            <a:avLst/>
          </a:prstGeom>
        </p:spPr>
        <p:txBody>
          <a:bodyPr lIns="0" tIns="0" rIns="0" bIns="0" rtlCol="0" anchor="t">
            <a:spAutoFit/>
          </a:bodyPr>
          <a:lstStyle/>
          <a:p>
            <a:pPr algn="ctr">
              <a:lnSpc>
                <a:spcPts val="8688"/>
              </a:lnSpc>
            </a:pPr>
            <a:r>
              <a:rPr lang="en-US" sz="7971" dirty="0" err="1">
                <a:solidFill>
                  <a:srgbClr val="FFFFFF"/>
                </a:solidFill>
                <a:latin typeface="Anton"/>
                <a:ea typeface="Anton"/>
                <a:cs typeface="Anton"/>
                <a:sym typeface="Anton"/>
              </a:rPr>
              <a:t>Mô</a:t>
            </a:r>
            <a:r>
              <a:rPr lang="en-US" sz="7971" dirty="0">
                <a:solidFill>
                  <a:srgbClr val="FFFFFF"/>
                </a:solidFill>
                <a:latin typeface="Anton"/>
                <a:ea typeface="Anton"/>
                <a:cs typeface="Anton"/>
                <a:sym typeface="Anton"/>
              </a:rPr>
              <a:t> </a:t>
            </a:r>
            <a:r>
              <a:rPr lang="en-US" sz="7971" dirty="0" err="1">
                <a:solidFill>
                  <a:srgbClr val="FFFFFF"/>
                </a:solidFill>
                <a:latin typeface="Anton"/>
                <a:ea typeface="Anton"/>
                <a:cs typeface="Anton"/>
                <a:sym typeface="Anton"/>
              </a:rPr>
              <a:t>hình</a:t>
            </a:r>
            <a:r>
              <a:rPr lang="en-US" sz="7971" dirty="0">
                <a:solidFill>
                  <a:srgbClr val="FFFFFF"/>
                </a:solidFill>
                <a:latin typeface="Anton"/>
                <a:ea typeface="Anton"/>
                <a:cs typeface="Anton"/>
                <a:sym typeface="Anton"/>
              </a:rPr>
              <a:t> </a:t>
            </a:r>
          </a:p>
          <a:p>
            <a:pPr algn="ctr">
              <a:lnSpc>
                <a:spcPts val="8688"/>
              </a:lnSpc>
            </a:pPr>
            <a:r>
              <a:rPr lang="en-US" sz="7971" dirty="0">
                <a:solidFill>
                  <a:srgbClr val="FFFFFF"/>
                </a:solidFill>
                <a:latin typeface="Anton"/>
                <a:ea typeface="Anton"/>
                <a:cs typeface="Anton"/>
                <a:sym typeface="Anton"/>
              </a:rPr>
              <a:t>CNN </a:t>
            </a:r>
            <a:r>
              <a:rPr lang="en-US" sz="7971" dirty="0" err="1">
                <a:solidFill>
                  <a:srgbClr val="FFFFFF"/>
                </a:solidFill>
                <a:latin typeface="Anton"/>
                <a:ea typeface="Anton"/>
                <a:cs typeface="Anton"/>
                <a:sym typeface="Anton"/>
              </a:rPr>
              <a:t>cải</a:t>
            </a:r>
            <a:r>
              <a:rPr lang="en-US" sz="7971" dirty="0">
                <a:solidFill>
                  <a:srgbClr val="FFFFFF"/>
                </a:solidFill>
                <a:latin typeface="Anton"/>
                <a:ea typeface="Anton"/>
                <a:cs typeface="Anton"/>
                <a:sym typeface="Anton"/>
              </a:rPr>
              <a:t> </a:t>
            </a:r>
            <a:r>
              <a:rPr lang="en-US" sz="7971" dirty="0" err="1">
                <a:solidFill>
                  <a:srgbClr val="FFFFFF"/>
                </a:solidFill>
                <a:latin typeface="Anton"/>
                <a:ea typeface="Anton"/>
                <a:cs typeface="Anton"/>
                <a:sym typeface="Anton"/>
              </a:rPr>
              <a:t>tiến</a:t>
            </a:r>
            <a:endParaRPr lang="en-US" sz="7971" dirty="0">
              <a:solidFill>
                <a:srgbClr val="FFFFFF"/>
              </a:solidFill>
              <a:latin typeface="Anton"/>
              <a:ea typeface="Anton"/>
              <a:cs typeface="Anton"/>
              <a:sym typeface="Anton"/>
            </a:endParaRPr>
          </a:p>
        </p:txBody>
      </p:sp>
      <p:grpSp>
        <p:nvGrpSpPr>
          <p:cNvPr id="28" name="Group 27">
            <a:extLst>
              <a:ext uri="{FF2B5EF4-FFF2-40B4-BE49-F238E27FC236}">
                <a16:creationId xmlns:a16="http://schemas.microsoft.com/office/drawing/2014/main" id="{D7B3B066-097E-07EB-4A55-ACA2540404E8}"/>
              </a:ext>
            </a:extLst>
          </p:cNvPr>
          <p:cNvGrpSpPr/>
          <p:nvPr/>
        </p:nvGrpSpPr>
        <p:grpSpPr>
          <a:xfrm>
            <a:off x="8712840" y="2227104"/>
            <a:ext cx="2425328" cy="1342057"/>
            <a:chOff x="8712840" y="2227104"/>
            <a:chExt cx="2425328" cy="1342057"/>
          </a:xfrm>
        </p:grpSpPr>
        <p:grpSp>
          <p:nvGrpSpPr>
            <p:cNvPr id="8" name="Group 8"/>
            <p:cNvGrpSpPr/>
            <p:nvPr/>
          </p:nvGrpSpPr>
          <p:grpSpPr>
            <a:xfrm>
              <a:off x="8778548" y="2227104"/>
              <a:ext cx="2359620" cy="334471"/>
              <a:chOff x="0" y="0"/>
              <a:chExt cx="621464" cy="88091"/>
            </a:xfrm>
          </p:grpSpPr>
          <p:sp>
            <p:nvSpPr>
              <p:cNvPr id="9" name="Freeform 9"/>
              <p:cNvSpPr/>
              <p:nvPr/>
            </p:nvSpPr>
            <p:spPr>
              <a:xfrm>
                <a:off x="0" y="0"/>
                <a:ext cx="621464" cy="88091"/>
              </a:xfrm>
              <a:custGeom>
                <a:avLst/>
                <a:gdLst/>
                <a:ahLst/>
                <a:cxnLst/>
                <a:rect l="l" t="t" r="r" b="b"/>
                <a:pathLst>
                  <a:path w="621464" h="88091">
                    <a:moveTo>
                      <a:pt x="0" y="0"/>
                    </a:moveTo>
                    <a:lnTo>
                      <a:pt x="621464" y="0"/>
                    </a:lnTo>
                    <a:lnTo>
                      <a:pt x="621464" y="88091"/>
                    </a:lnTo>
                    <a:lnTo>
                      <a:pt x="0" y="88091"/>
                    </a:lnTo>
                    <a:close/>
                  </a:path>
                </a:pathLst>
              </a:custGeom>
              <a:gradFill rotWithShape="1">
                <a:gsLst>
                  <a:gs pos="0">
                    <a:srgbClr val="365E93">
                      <a:alpha val="56000"/>
                    </a:srgbClr>
                  </a:gs>
                  <a:gs pos="100000">
                    <a:srgbClr val="AF2BA5">
                      <a:alpha val="56000"/>
                    </a:srgbClr>
                  </a:gs>
                </a:gsLst>
                <a:lin ang="0"/>
              </a:gradFill>
            </p:spPr>
          </p:sp>
          <p:sp>
            <p:nvSpPr>
              <p:cNvPr id="10" name="TextBox 10"/>
              <p:cNvSpPr txBox="1"/>
              <p:nvPr/>
            </p:nvSpPr>
            <p:spPr>
              <a:xfrm>
                <a:off x="0" y="-38100"/>
                <a:ext cx="621464" cy="126191"/>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8712840" y="3199060"/>
              <a:ext cx="2359620" cy="370101"/>
            </a:xfrm>
            <a:prstGeom prst="rect">
              <a:avLst/>
            </a:prstGeom>
          </p:spPr>
          <p:txBody>
            <a:bodyPr wrap="square" lIns="0" tIns="0" rIns="0" bIns="0" rtlCol="0" anchor="t">
              <a:spAutoFit/>
            </a:bodyPr>
            <a:lstStyle/>
            <a:p>
              <a:pPr algn="ctr">
                <a:lnSpc>
                  <a:spcPts val="2718"/>
                </a:lnSpc>
              </a:pPr>
              <a:r>
                <a:rPr lang="en-US" sz="3600" b="1" dirty="0" err="1">
                  <a:solidFill>
                    <a:srgbClr val="FFFFFF"/>
                  </a:solidFill>
                  <a:latin typeface="Raleway Bold"/>
                  <a:ea typeface="Raleway Bold"/>
                  <a:cs typeface="Raleway Bold"/>
                  <a:sym typeface="Raleway Bold"/>
                </a:rPr>
                <a:t>ResNet</a:t>
              </a:r>
              <a:endParaRPr lang="en-US" sz="4000" b="1" dirty="0">
                <a:solidFill>
                  <a:srgbClr val="FFFFFF"/>
                </a:solidFill>
                <a:latin typeface="Raleway Bold"/>
                <a:ea typeface="Raleway Bold"/>
                <a:cs typeface="Raleway Bold"/>
                <a:sym typeface="Raleway Bold"/>
              </a:endParaRPr>
            </a:p>
          </p:txBody>
        </p:sp>
      </p:grpSp>
      <p:sp>
        <p:nvSpPr>
          <p:cNvPr id="12" name="TextBox 12"/>
          <p:cNvSpPr txBox="1"/>
          <p:nvPr/>
        </p:nvSpPr>
        <p:spPr>
          <a:xfrm>
            <a:off x="11258331" y="2858624"/>
            <a:ext cx="5964118" cy="769441"/>
          </a:xfrm>
          <a:prstGeom prst="rect">
            <a:avLst/>
          </a:prstGeom>
        </p:spPr>
        <p:txBody>
          <a:bodyPr lIns="0" tIns="0" rIns="0" bIns="0" rtlCol="0" anchor="t">
            <a:spAutoFit/>
          </a:bodyPr>
          <a:lstStyle/>
          <a:p>
            <a:pPr algn="l">
              <a:lnSpc>
                <a:spcPts val="3009"/>
              </a:lnSpc>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Thêm</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skip connection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để</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giải</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quyết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vấn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đề</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gradient vanish </a:t>
            </a:r>
          </a:p>
        </p:txBody>
      </p:sp>
      <p:grpSp>
        <p:nvGrpSpPr>
          <p:cNvPr id="29" name="Group 28">
            <a:extLst>
              <a:ext uri="{FF2B5EF4-FFF2-40B4-BE49-F238E27FC236}">
                <a16:creationId xmlns:a16="http://schemas.microsoft.com/office/drawing/2014/main" id="{4F0501A6-9C5B-C2B2-1A92-198E968B6342}"/>
              </a:ext>
            </a:extLst>
          </p:cNvPr>
          <p:cNvGrpSpPr/>
          <p:nvPr/>
        </p:nvGrpSpPr>
        <p:grpSpPr>
          <a:xfrm>
            <a:off x="8609808" y="4415607"/>
            <a:ext cx="2545491" cy="1402799"/>
            <a:chOff x="8609808" y="4415607"/>
            <a:chExt cx="2545491" cy="1402799"/>
          </a:xfrm>
        </p:grpSpPr>
        <p:grpSp>
          <p:nvGrpSpPr>
            <p:cNvPr id="13" name="Group 13"/>
            <p:cNvGrpSpPr/>
            <p:nvPr/>
          </p:nvGrpSpPr>
          <p:grpSpPr>
            <a:xfrm>
              <a:off x="8778548" y="4415607"/>
              <a:ext cx="2359620" cy="334471"/>
              <a:chOff x="0" y="0"/>
              <a:chExt cx="621464" cy="88091"/>
            </a:xfrm>
          </p:grpSpPr>
          <p:sp>
            <p:nvSpPr>
              <p:cNvPr id="14" name="Freeform 14"/>
              <p:cNvSpPr/>
              <p:nvPr/>
            </p:nvSpPr>
            <p:spPr>
              <a:xfrm>
                <a:off x="0" y="0"/>
                <a:ext cx="621464" cy="88091"/>
              </a:xfrm>
              <a:custGeom>
                <a:avLst/>
                <a:gdLst/>
                <a:ahLst/>
                <a:cxnLst/>
                <a:rect l="l" t="t" r="r" b="b"/>
                <a:pathLst>
                  <a:path w="621464" h="88091">
                    <a:moveTo>
                      <a:pt x="0" y="0"/>
                    </a:moveTo>
                    <a:lnTo>
                      <a:pt x="621464" y="0"/>
                    </a:lnTo>
                    <a:lnTo>
                      <a:pt x="621464" y="88091"/>
                    </a:lnTo>
                    <a:lnTo>
                      <a:pt x="0" y="88091"/>
                    </a:lnTo>
                    <a:close/>
                  </a:path>
                </a:pathLst>
              </a:custGeom>
              <a:gradFill rotWithShape="1">
                <a:gsLst>
                  <a:gs pos="0">
                    <a:srgbClr val="365E93">
                      <a:alpha val="56000"/>
                    </a:srgbClr>
                  </a:gs>
                  <a:gs pos="100000">
                    <a:srgbClr val="AF2BA5">
                      <a:alpha val="56000"/>
                    </a:srgbClr>
                  </a:gs>
                </a:gsLst>
                <a:lin ang="0"/>
              </a:gradFill>
            </p:spPr>
          </p:sp>
          <p:sp>
            <p:nvSpPr>
              <p:cNvPr id="15" name="TextBox 15"/>
              <p:cNvSpPr txBox="1"/>
              <p:nvPr/>
            </p:nvSpPr>
            <p:spPr>
              <a:xfrm>
                <a:off x="0" y="-38100"/>
                <a:ext cx="621464" cy="126191"/>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11">
              <a:extLst>
                <a:ext uri="{FF2B5EF4-FFF2-40B4-BE49-F238E27FC236}">
                  <a16:creationId xmlns:a16="http://schemas.microsoft.com/office/drawing/2014/main" id="{1F585498-5D65-B883-14F2-CD994717D8A0}"/>
                </a:ext>
              </a:extLst>
            </p:cNvPr>
            <p:cNvSpPr txBox="1"/>
            <p:nvPr/>
          </p:nvSpPr>
          <p:spPr>
            <a:xfrm>
              <a:off x="8609808" y="5264408"/>
              <a:ext cx="2545491" cy="553998"/>
            </a:xfrm>
            <a:prstGeom prst="rect">
              <a:avLst/>
            </a:prstGeom>
          </p:spPr>
          <p:txBody>
            <a:bodyPr wrap="square" lIns="0" tIns="0" rIns="0" bIns="0" rtlCol="0" anchor="t">
              <a:spAutoFit/>
            </a:bodyPr>
            <a:lstStyle/>
            <a:p>
              <a:pPr algn="ctr"/>
              <a:r>
                <a:rPr lang="en-US" sz="3600" b="1" dirty="0" err="1">
                  <a:solidFill>
                    <a:srgbClr val="FFFFFF"/>
                  </a:solidFill>
                  <a:latin typeface="Raleway Bold"/>
                  <a:ea typeface="Raleway Bold"/>
                  <a:cs typeface="Raleway Bold"/>
                  <a:sym typeface="Raleway Bold"/>
                </a:rPr>
                <a:t>MobileNet</a:t>
              </a:r>
              <a:endParaRPr lang="en-US" sz="4800" b="1" dirty="0">
                <a:solidFill>
                  <a:srgbClr val="FFFFFF"/>
                </a:solidFill>
                <a:latin typeface="Raleway Bold"/>
                <a:ea typeface="Raleway Bold"/>
                <a:cs typeface="Raleway Bold"/>
                <a:sym typeface="Raleway Bold"/>
              </a:endParaRPr>
            </a:p>
          </p:txBody>
        </p:sp>
      </p:grpSp>
      <p:sp>
        <p:nvSpPr>
          <p:cNvPr id="25" name="TextBox 12">
            <a:extLst>
              <a:ext uri="{FF2B5EF4-FFF2-40B4-BE49-F238E27FC236}">
                <a16:creationId xmlns:a16="http://schemas.microsoft.com/office/drawing/2014/main" id="{DA9A8EA3-15D0-0BB1-ED38-E02F5F89C91D}"/>
              </a:ext>
            </a:extLst>
          </p:cNvPr>
          <p:cNvSpPr txBox="1"/>
          <p:nvPr/>
        </p:nvSpPr>
        <p:spPr>
          <a:xfrm>
            <a:off x="11325957" y="5433685"/>
            <a:ext cx="5964118" cy="384721"/>
          </a:xfrm>
          <a:prstGeom prst="rect">
            <a:avLst/>
          </a:prstGeom>
        </p:spPr>
        <p:txBody>
          <a:bodyPr lIns="0" tIns="0" rIns="0" bIns="0" rtlCol="0" anchor="t">
            <a:spAutoFit/>
          </a:bodyPr>
          <a:lstStyle/>
          <a:p>
            <a:pPr algn="l">
              <a:lnSpc>
                <a:spcPts val="3009"/>
              </a:lnSpc>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Mô</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hình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nhẹ</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cho</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thiết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bị</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di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động</a:t>
            </a: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p:txBody>
      </p:sp>
      <p:grpSp>
        <p:nvGrpSpPr>
          <p:cNvPr id="30" name="Group 29">
            <a:extLst>
              <a:ext uri="{FF2B5EF4-FFF2-40B4-BE49-F238E27FC236}">
                <a16:creationId xmlns:a16="http://schemas.microsoft.com/office/drawing/2014/main" id="{35617286-C047-C833-B36B-65F8B5CB3404}"/>
              </a:ext>
            </a:extLst>
          </p:cNvPr>
          <p:cNvGrpSpPr/>
          <p:nvPr/>
        </p:nvGrpSpPr>
        <p:grpSpPr>
          <a:xfrm>
            <a:off x="8712840" y="6604110"/>
            <a:ext cx="2545491" cy="1956797"/>
            <a:chOff x="8712840" y="6604110"/>
            <a:chExt cx="2545491" cy="1956797"/>
          </a:xfrm>
        </p:grpSpPr>
        <p:grpSp>
          <p:nvGrpSpPr>
            <p:cNvPr id="18" name="Group 18"/>
            <p:cNvGrpSpPr/>
            <p:nvPr/>
          </p:nvGrpSpPr>
          <p:grpSpPr>
            <a:xfrm>
              <a:off x="8778548" y="6604110"/>
              <a:ext cx="2359620" cy="334471"/>
              <a:chOff x="0" y="0"/>
              <a:chExt cx="621464" cy="88091"/>
            </a:xfrm>
          </p:grpSpPr>
          <p:sp>
            <p:nvSpPr>
              <p:cNvPr id="19" name="Freeform 19"/>
              <p:cNvSpPr/>
              <p:nvPr/>
            </p:nvSpPr>
            <p:spPr>
              <a:xfrm>
                <a:off x="0" y="0"/>
                <a:ext cx="621464" cy="88091"/>
              </a:xfrm>
              <a:custGeom>
                <a:avLst/>
                <a:gdLst/>
                <a:ahLst/>
                <a:cxnLst/>
                <a:rect l="l" t="t" r="r" b="b"/>
                <a:pathLst>
                  <a:path w="621464" h="88091">
                    <a:moveTo>
                      <a:pt x="0" y="0"/>
                    </a:moveTo>
                    <a:lnTo>
                      <a:pt x="621464" y="0"/>
                    </a:lnTo>
                    <a:lnTo>
                      <a:pt x="621464" y="88091"/>
                    </a:lnTo>
                    <a:lnTo>
                      <a:pt x="0" y="88091"/>
                    </a:lnTo>
                    <a:close/>
                  </a:path>
                </a:pathLst>
              </a:custGeom>
              <a:gradFill rotWithShape="1">
                <a:gsLst>
                  <a:gs pos="0">
                    <a:srgbClr val="365E93">
                      <a:alpha val="56000"/>
                    </a:srgbClr>
                  </a:gs>
                  <a:gs pos="100000">
                    <a:srgbClr val="AF2BA5">
                      <a:alpha val="56000"/>
                    </a:srgbClr>
                  </a:gs>
                </a:gsLst>
                <a:lin ang="0"/>
              </a:gradFill>
            </p:spPr>
          </p:sp>
          <p:sp>
            <p:nvSpPr>
              <p:cNvPr id="20" name="TextBox 20"/>
              <p:cNvSpPr txBox="1"/>
              <p:nvPr/>
            </p:nvSpPr>
            <p:spPr>
              <a:xfrm>
                <a:off x="0" y="-38100"/>
                <a:ext cx="621464" cy="126191"/>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11">
              <a:extLst>
                <a:ext uri="{FF2B5EF4-FFF2-40B4-BE49-F238E27FC236}">
                  <a16:creationId xmlns:a16="http://schemas.microsoft.com/office/drawing/2014/main" id="{8438C276-C784-2DA3-914E-D4745EE45EF3}"/>
                </a:ext>
              </a:extLst>
            </p:cNvPr>
            <p:cNvSpPr txBox="1"/>
            <p:nvPr/>
          </p:nvSpPr>
          <p:spPr>
            <a:xfrm>
              <a:off x="8712840" y="7452911"/>
              <a:ext cx="2545491" cy="1107996"/>
            </a:xfrm>
            <a:prstGeom prst="rect">
              <a:avLst/>
            </a:prstGeom>
          </p:spPr>
          <p:txBody>
            <a:bodyPr wrap="square" lIns="0" tIns="0" rIns="0" bIns="0" rtlCol="0" anchor="t">
              <a:spAutoFit/>
            </a:bodyPr>
            <a:lstStyle/>
            <a:p>
              <a:pPr algn="ctr"/>
              <a:r>
                <a:rPr lang="en-US" sz="3600" b="1" dirty="0">
                  <a:solidFill>
                    <a:srgbClr val="FFFFFF"/>
                  </a:solidFill>
                  <a:latin typeface="Raleway Bold"/>
                  <a:ea typeface="Raleway Bold"/>
                  <a:cs typeface="Raleway Bold"/>
                  <a:sym typeface="Raleway Bold"/>
                </a:rPr>
                <a:t>Efficient</a:t>
              </a:r>
              <a:br>
                <a:rPr lang="en-US" sz="3600" b="1" dirty="0">
                  <a:solidFill>
                    <a:srgbClr val="FFFFFF"/>
                  </a:solidFill>
                  <a:latin typeface="Raleway Bold"/>
                  <a:ea typeface="Raleway Bold"/>
                  <a:cs typeface="Raleway Bold"/>
                  <a:sym typeface="Raleway Bold"/>
                </a:rPr>
              </a:br>
              <a:r>
                <a:rPr lang="en-US" sz="3600" b="1" dirty="0">
                  <a:solidFill>
                    <a:srgbClr val="FFFFFF"/>
                  </a:solidFill>
                  <a:latin typeface="Raleway Bold"/>
                  <a:ea typeface="Raleway Bold"/>
                  <a:cs typeface="Raleway Bold"/>
                  <a:sym typeface="Raleway Bold"/>
                </a:rPr>
                <a:t>Net</a:t>
              </a:r>
              <a:endParaRPr lang="en-US" sz="4800" b="1" dirty="0">
                <a:solidFill>
                  <a:srgbClr val="FFFFFF"/>
                </a:solidFill>
                <a:latin typeface="Raleway Bold"/>
                <a:ea typeface="Raleway Bold"/>
                <a:cs typeface="Raleway Bold"/>
                <a:sym typeface="Raleway Bold"/>
              </a:endParaRPr>
            </a:p>
          </p:txBody>
        </p:sp>
      </p:grpSp>
      <p:sp>
        <p:nvSpPr>
          <p:cNvPr id="27" name="TextBox 12">
            <a:extLst>
              <a:ext uri="{FF2B5EF4-FFF2-40B4-BE49-F238E27FC236}">
                <a16:creationId xmlns:a16="http://schemas.microsoft.com/office/drawing/2014/main" id="{C459B35B-372A-385B-CEF0-E07DE67AFB9A}"/>
              </a:ext>
            </a:extLst>
          </p:cNvPr>
          <p:cNvSpPr txBox="1"/>
          <p:nvPr/>
        </p:nvSpPr>
        <p:spPr>
          <a:xfrm>
            <a:off x="11325957" y="7581565"/>
            <a:ext cx="5964118" cy="769441"/>
          </a:xfrm>
          <a:prstGeom prst="rect">
            <a:avLst/>
          </a:prstGeom>
        </p:spPr>
        <p:txBody>
          <a:bodyPr lIns="0" tIns="0" rIns="0" bIns="0" rtlCol="0" anchor="t">
            <a:spAutoFit/>
          </a:bodyPr>
          <a:lstStyle/>
          <a:p>
            <a:pPr algn="l">
              <a:lnSpc>
                <a:spcPts val="3009"/>
              </a:lnSpc>
              <a:spcBef>
                <a:spcPct val="0"/>
              </a:spcBef>
            </a:pP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Cân</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bằng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tốt</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giữa</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hiệu</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năng</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và</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độ</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chính</a:t>
            </a:r>
            <a:r>
              <a:rPr lang="en-US" sz="3200"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3200" dirty="0" err="1">
                <a:solidFill>
                  <a:srgbClr val="FFFFFF"/>
                </a:solidFill>
                <a:latin typeface="Times New Roman" panose="02020603050405020304" pitchFamily="18" charset="0"/>
                <a:ea typeface="Raleway"/>
                <a:cs typeface="Times New Roman" panose="02020603050405020304" pitchFamily="18" charset="0"/>
                <a:sym typeface="Raleway"/>
              </a:rPr>
              <a:t>xác</a:t>
            </a:r>
            <a:endParaRPr lang="en-US" sz="3200" dirty="0">
              <a:solidFill>
                <a:srgbClr val="FFFFFF"/>
              </a:solidFill>
              <a:latin typeface="Times New Roman" panose="02020603050405020304" pitchFamily="18" charset="0"/>
              <a:ea typeface="Raleway"/>
              <a:cs typeface="Times New Roman" panose="02020603050405020304" pitchFamily="18" charset="0"/>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par>
                                <p:cTn id="15" presetID="10"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28"/>
                    </p:tgtEl>
                  </p:cond>
                </p:stCondLst>
                <p:endSync evt="end" delay="0">
                  <p:rtn val="all"/>
                </p:endSync>
                <p:childTnLst>
                  <p:par>
                    <p:cTn id="23" fill="hold">
                      <p:stCondLst>
                        <p:cond delay="0"/>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childTnLst>
                    </p:cTn>
                  </p:par>
                </p:childTnLst>
              </p:cTn>
              <p:nextCondLst>
                <p:cond evt="onClick" delay="0">
                  <p:tgtEl>
                    <p:spTgt spid="28"/>
                  </p:tgtEl>
                </p:cond>
              </p:nextCondLst>
            </p:seq>
            <p:seq concurrent="1" nextAc="seek">
              <p:cTn id="28" restart="whenNotActive" fill="hold" evtFilter="cancelBubble" nodeType="interactiveSeq">
                <p:stCondLst>
                  <p:cond evt="onClick" delay="0">
                    <p:tgtEl>
                      <p:spTgt spid="29"/>
                    </p:tgtEl>
                  </p:cond>
                </p:stCondLst>
                <p:endSync evt="end" delay="0">
                  <p:rtn val="all"/>
                </p:endSync>
                <p:childTnLst>
                  <p:par>
                    <p:cTn id="29" fill="hold">
                      <p:stCondLst>
                        <p:cond delay="0"/>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randombar(horizontal)">
                                      <p:cBhvr>
                                        <p:cTn id="33" dur="500"/>
                                        <p:tgtEl>
                                          <p:spTgt spid="25"/>
                                        </p:tgtEl>
                                      </p:cBhvr>
                                    </p:animEffect>
                                  </p:childTnLst>
                                </p:cTn>
                              </p:par>
                            </p:childTnLst>
                          </p:cTn>
                        </p:par>
                      </p:childTnLst>
                    </p:cTn>
                  </p:par>
                </p:childTnLst>
              </p:cTn>
              <p:nextCondLst>
                <p:cond evt="onClick" delay="0">
                  <p:tgtEl>
                    <p:spTgt spid="29"/>
                  </p:tgtEl>
                </p:cond>
              </p:nextCondLst>
            </p:seq>
            <p:seq concurrent="1" nextAc="seek">
              <p:cTn id="34" restart="whenNotActive" fill="hold" evtFilter="cancelBubble" nodeType="interactiveSeq">
                <p:stCondLst>
                  <p:cond evt="onClick" delay="0">
                    <p:tgtEl>
                      <p:spTgt spid="30"/>
                    </p:tgtEl>
                  </p:cond>
                </p:stCondLst>
                <p:endSync evt="end" delay="0">
                  <p:rtn val="all"/>
                </p:endSync>
                <p:childTnLst>
                  <p:par>
                    <p:cTn id="35" fill="hold">
                      <p:stCondLst>
                        <p:cond delay="0"/>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randombar(horizontal)">
                                      <p:cBhvr>
                                        <p:cTn id="39" dur="500"/>
                                        <p:tgtEl>
                                          <p:spTgt spid="27"/>
                                        </p:tgtEl>
                                      </p:cBhvr>
                                    </p:animEffect>
                                  </p:childTnLst>
                                </p:cTn>
                              </p:par>
                            </p:childTnLst>
                          </p:cTn>
                        </p:par>
                      </p:childTnLst>
                    </p:cTn>
                  </p:par>
                </p:childTnLst>
              </p:cTn>
              <p:nextCondLst>
                <p:cond evt="onClick" delay="0">
                  <p:tgtEl>
                    <p:spTgt spid="30"/>
                  </p:tgtEl>
                </p:cond>
              </p:nextCondLst>
            </p:seq>
          </p:childTnLst>
        </p:cTn>
      </p:par>
    </p:tnLst>
    <p:bldLst>
      <p:bldP spid="7" grpId="0"/>
      <p:bldP spid="12" grpId="0"/>
      <p:bldP spid="25" grpId="0"/>
      <p:bldP spid="2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1943</TotalTime>
  <Words>1991</Words>
  <Application>Microsoft Office PowerPoint</Application>
  <PresentationFormat>Custom</PresentationFormat>
  <Paragraphs>167</Paragraphs>
  <Slides>30</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Times New Roman</vt:lpstr>
      <vt:lpstr>Calibri</vt:lpstr>
      <vt:lpstr>Raleway</vt:lpstr>
      <vt:lpstr>Anton</vt:lpstr>
      <vt:lpstr>Raleway Bold</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Metaverse</dc:title>
  <cp:lastModifiedBy>Công Chí Hồ</cp:lastModifiedBy>
  <cp:revision>270</cp:revision>
  <dcterms:created xsi:type="dcterms:W3CDTF">2006-08-16T00:00:00Z</dcterms:created>
  <dcterms:modified xsi:type="dcterms:W3CDTF">2025-04-20T14:32:51Z</dcterms:modified>
  <dc:identifier>DAGkZvUTPsM</dc:identifier>
</cp:coreProperties>
</file>